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329" r:id="rId2"/>
    <p:sldId id="338" r:id="rId3"/>
    <p:sldId id="330" r:id="rId4"/>
    <p:sldId id="322" r:id="rId5"/>
    <p:sldId id="335" r:id="rId6"/>
    <p:sldId id="324" r:id="rId7"/>
    <p:sldId id="325" r:id="rId8"/>
    <p:sldId id="326" r:id="rId9"/>
    <p:sldId id="337" r:id="rId10"/>
    <p:sldId id="328" r:id="rId11"/>
    <p:sldId id="302" r:id="rId12"/>
  </p:sldIdLst>
  <p:sldSz cx="12192000" cy="6858000"/>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3296"/>
    <a:srgbClr val="548236"/>
    <a:srgbClr val="DC7D0F"/>
    <a:srgbClr val="558237"/>
    <a:srgbClr val="FFCC00"/>
    <a:srgbClr val="00329B"/>
    <a:srgbClr val="003269"/>
    <a:srgbClr val="0A47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18" autoAdjust="0"/>
    <p:restoredTop sz="94342" autoAdjust="0"/>
  </p:normalViewPr>
  <p:slideViewPr>
    <p:cSldViewPr>
      <p:cViewPr varScale="1">
        <p:scale>
          <a:sx n="68" d="100"/>
          <a:sy n="68" d="100"/>
        </p:scale>
        <p:origin x="100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426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1"/>
            <a:ext cx="2946400" cy="494266"/>
          </a:xfrm>
          <a:prstGeom prst="rect">
            <a:avLst/>
          </a:prstGeom>
        </p:spPr>
        <p:txBody>
          <a:bodyPr vert="horz" lIns="91440" tIns="45720" rIns="91440" bIns="45720" rtlCol="0"/>
          <a:lstStyle>
            <a:lvl1pPr algn="r">
              <a:defRPr sz="1200"/>
            </a:lvl1pPr>
          </a:lstStyle>
          <a:p>
            <a:fld id="{31A44DE7-D350-441A-8348-B063E5C2FC47}" type="datetimeFigureOut">
              <a:rPr lang="en-US" smtClean="0"/>
              <a:pPr/>
              <a:t>6/12/2020</a:t>
            </a:fld>
            <a:endParaRPr lang="en-US"/>
          </a:p>
        </p:txBody>
      </p:sp>
      <p:sp>
        <p:nvSpPr>
          <p:cNvPr id="4" name="Footer Placeholder 3"/>
          <p:cNvSpPr>
            <a:spLocks noGrp="1"/>
          </p:cNvSpPr>
          <p:nvPr>
            <p:ph type="ftr" sz="quarter" idx="2"/>
          </p:nvPr>
        </p:nvSpPr>
        <p:spPr>
          <a:xfrm>
            <a:off x="0" y="9378406"/>
            <a:ext cx="2946400" cy="49426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378406"/>
            <a:ext cx="2946400" cy="494265"/>
          </a:xfrm>
          <a:prstGeom prst="rect">
            <a:avLst/>
          </a:prstGeom>
        </p:spPr>
        <p:txBody>
          <a:bodyPr vert="horz" lIns="91440" tIns="45720" rIns="91440" bIns="45720" rtlCol="0" anchor="b"/>
          <a:lstStyle>
            <a:lvl1pPr algn="r">
              <a:defRPr sz="1200"/>
            </a:lvl1pPr>
          </a:lstStyle>
          <a:p>
            <a:fld id="{A16DA4A5-4CC5-4B64-9EDC-941637C2F0FA}" type="slidenum">
              <a:rPr lang="en-US" smtClean="0"/>
              <a:pPr/>
              <a:t>‹#›</a:t>
            </a:fld>
            <a:endParaRPr lang="en-US"/>
          </a:p>
        </p:txBody>
      </p:sp>
    </p:spTree>
    <p:extLst>
      <p:ext uri="{BB962C8B-B14F-4D97-AF65-F5344CB8AC3E}">
        <p14:creationId xmlns:p14="http://schemas.microsoft.com/office/powerpoint/2010/main" val="3562299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426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1"/>
            <a:ext cx="2946400" cy="494266"/>
          </a:xfrm>
          <a:prstGeom prst="rect">
            <a:avLst/>
          </a:prstGeom>
        </p:spPr>
        <p:txBody>
          <a:bodyPr vert="horz" lIns="91440" tIns="45720" rIns="91440" bIns="45720" rtlCol="0"/>
          <a:lstStyle>
            <a:lvl1pPr algn="r">
              <a:defRPr sz="1200"/>
            </a:lvl1pPr>
          </a:lstStyle>
          <a:p>
            <a:fld id="{EF2D0AFC-6A1A-4B11-B1D2-8B922FC0DC87}" type="datetimeFigureOut">
              <a:rPr lang="en-US" smtClean="0"/>
              <a:pPr/>
              <a:t>6/12/2020</a:t>
            </a:fld>
            <a:endParaRPr lang="en-US"/>
          </a:p>
        </p:txBody>
      </p:sp>
      <p:sp>
        <p:nvSpPr>
          <p:cNvPr id="4" name="Slide Image Placeholder 3"/>
          <p:cNvSpPr>
            <a:spLocks noGrp="1" noRot="1" noChangeAspect="1"/>
          </p:cNvSpPr>
          <p:nvPr>
            <p:ph type="sldImg" idx="2"/>
          </p:nvPr>
        </p:nvSpPr>
        <p:spPr>
          <a:xfrm>
            <a:off x="109538" y="741363"/>
            <a:ext cx="6578600"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1" y="4689994"/>
            <a:ext cx="5438775" cy="444364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8406"/>
            <a:ext cx="2946400" cy="49426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378406"/>
            <a:ext cx="2946400" cy="494265"/>
          </a:xfrm>
          <a:prstGeom prst="rect">
            <a:avLst/>
          </a:prstGeom>
        </p:spPr>
        <p:txBody>
          <a:bodyPr vert="horz" lIns="91440" tIns="45720" rIns="91440" bIns="45720" rtlCol="0" anchor="b"/>
          <a:lstStyle>
            <a:lvl1pPr algn="r">
              <a:defRPr sz="1200"/>
            </a:lvl1pPr>
          </a:lstStyle>
          <a:p>
            <a:fld id="{EB3AFDBB-8DB3-448B-BA3C-0DD2AF2CBC22}" type="slidenum">
              <a:rPr lang="en-US" smtClean="0"/>
              <a:pPr/>
              <a:t>‹#›</a:t>
            </a:fld>
            <a:endParaRPr lang="en-US"/>
          </a:p>
        </p:txBody>
      </p:sp>
    </p:spTree>
    <p:extLst>
      <p:ext uri="{BB962C8B-B14F-4D97-AF65-F5344CB8AC3E}">
        <p14:creationId xmlns:p14="http://schemas.microsoft.com/office/powerpoint/2010/main" val="2116066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pPr/>
              <a:t>1</a:t>
            </a:fld>
            <a:endParaRPr lang="en-US"/>
          </a:p>
        </p:txBody>
      </p:sp>
    </p:spTree>
    <p:extLst>
      <p:ext uri="{BB962C8B-B14F-4D97-AF65-F5344CB8AC3E}">
        <p14:creationId xmlns:p14="http://schemas.microsoft.com/office/powerpoint/2010/main" val="1914563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309D15-E1E8-458B-8A9A-CEDC445DEC0A}" type="datetimeFigureOut">
              <a:rPr lang="en-US" smtClean="0"/>
              <a:pPr/>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064693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4122186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6"/>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6"/>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597493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444422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309D15-E1E8-458B-8A9A-CEDC445DEC0A}" type="datetimeFigureOut">
              <a:rPr lang="en-US" smtClean="0"/>
              <a:pPr/>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1480595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309D15-E1E8-458B-8A9A-CEDC445DEC0A}" type="datetimeFigureOut">
              <a:rPr lang="en-US" smtClean="0"/>
              <a:pPr/>
              <a:t>6/12/2020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1753330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309D15-E1E8-458B-8A9A-CEDC445DEC0A}" type="datetimeFigureOut">
              <a:rPr lang="en-US" smtClean="0"/>
              <a:pPr/>
              <a:t>6/12/2020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2778761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309D15-E1E8-458B-8A9A-CEDC445DEC0A}" type="datetimeFigureOut">
              <a:rPr lang="en-US" smtClean="0"/>
              <a:pPr/>
              <a:t>6/12/2020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4205758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09D15-E1E8-458B-8A9A-CEDC445DEC0A}" type="datetimeFigureOut">
              <a:rPr lang="en-US" smtClean="0"/>
              <a:pPr/>
              <a:t>6/12/2020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942420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6/12/2020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04931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6/12/2020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494426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09D15-E1E8-458B-8A9A-CEDC445DEC0A}" type="datetimeFigureOut">
              <a:rPr lang="en-US" smtClean="0"/>
              <a:pPr/>
              <a:t>6/12/2020</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58D99-9FE5-45E5-BDE1-E9F7CA8FC23D}" type="slidenum">
              <a:rPr lang="en-US" smtClean="0"/>
              <a:pPr/>
              <a:t>‹#›</a:t>
            </a:fld>
            <a:endParaRPr lang="en-US"/>
          </a:p>
        </p:txBody>
      </p:sp>
    </p:spTree>
    <p:extLst>
      <p:ext uri="{BB962C8B-B14F-4D97-AF65-F5344CB8AC3E}">
        <p14:creationId xmlns:p14="http://schemas.microsoft.com/office/powerpoint/2010/main" val="3913581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1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emf"/><Relationship Id="rId7" Type="http://schemas.openxmlformats.org/officeDocument/2006/relationships/image" Target="../media/image10.png"/><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emf"/></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emf"/></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838200"/>
            <a:ext cx="10397071" cy="4724400"/>
          </a:xfrm>
          <a:prstGeom prst="rect">
            <a:avLst/>
          </a:prstGeom>
        </p:spPr>
      </p:pic>
      <p:sp>
        <p:nvSpPr>
          <p:cNvPr id="32" name="Rectangle 31"/>
          <p:cNvSpPr/>
          <p:nvPr/>
        </p:nvSpPr>
        <p:spPr>
          <a:xfrm>
            <a:off x="2145323" y="2667000"/>
            <a:ext cx="8522677" cy="1631216"/>
          </a:xfrm>
          <a:prstGeom prst="rect">
            <a:avLst/>
          </a:prstGeom>
        </p:spPr>
        <p:txBody>
          <a:bodyPr wrap="square">
            <a:spAutoFit/>
          </a:bodyPr>
          <a:lstStyle/>
          <a:p>
            <a:pPr algn="ctr"/>
            <a:r>
              <a:rPr lang="mn-MN" sz="3600" b="1" dirty="0">
                <a:solidFill>
                  <a:srgbClr val="002060"/>
                </a:solidFill>
                <a:latin typeface="Tahoma" charset="0"/>
                <a:ea typeface="Tahoma" charset="0"/>
                <a:cs typeface="Tahoma" charset="0"/>
              </a:rPr>
              <a:t>Сүхбаатар аймгийн</a:t>
            </a:r>
          </a:p>
          <a:p>
            <a:pPr algn="ctr"/>
            <a:r>
              <a:rPr lang="mn-MN" sz="3600" b="1" dirty="0">
                <a:solidFill>
                  <a:srgbClr val="002060"/>
                </a:solidFill>
                <a:latin typeface="Tahoma" charset="0"/>
                <a:ea typeface="Tahoma" charset="0"/>
                <a:cs typeface="Tahoma" charset="0"/>
              </a:rPr>
              <a:t>нийгэм, эдийн засгийн</a:t>
            </a:r>
            <a:r>
              <a:rPr lang="en-US" sz="3600" b="1" dirty="0">
                <a:solidFill>
                  <a:srgbClr val="002060"/>
                </a:solidFill>
                <a:latin typeface="Tahoma" charset="0"/>
                <a:ea typeface="Tahoma" charset="0"/>
                <a:cs typeface="Tahoma" charset="0"/>
              </a:rPr>
              <a:t> </a:t>
            </a:r>
            <a:r>
              <a:rPr lang="mn-MN" sz="3600" b="1" dirty="0">
                <a:solidFill>
                  <a:srgbClr val="002060"/>
                </a:solidFill>
                <a:latin typeface="Tahoma" charset="0"/>
                <a:ea typeface="Tahoma" charset="0"/>
                <a:cs typeface="Tahoma" charset="0"/>
              </a:rPr>
              <a:t>байдал</a:t>
            </a:r>
          </a:p>
          <a:p>
            <a:pPr algn="ctr"/>
            <a:r>
              <a:rPr lang="en-US" sz="2800" dirty="0">
                <a:solidFill>
                  <a:srgbClr val="002060"/>
                </a:solidFill>
                <a:latin typeface="Tahoma" charset="0"/>
                <a:ea typeface="Tahoma" charset="0"/>
                <a:cs typeface="Tahoma" charset="0"/>
              </a:rPr>
              <a:t>( 2020 </a:t>
            </a:r>
            <a:r>
              <a:rPr lang="mn-MN" sz="2800" dirty="0">
                <a:solidFill>
                  <a:srgbClr val="002060"/>
                </a:solidFill>
                <a:latin typeface="Tahoma" charset="0"/>
                <a:ea typeface="Tahoma" charset="0"/>
                <a:cs typeface="Tahoma" charset="0"/>
              </a:rPr>
              <a:t>оны </a:t>
            </a:r>
            <a:r>
              <a:rPr lang="en-US" sz="2800" dirty="0">
                <a:solidFill>
                  <a:srgbClr val="002060"/>
                </a:solidFill>
                <a:latin typeface="Tahoma" charset="0"/>
                <a:ea typeface="Tahoma" charset="0"/>
                <a:cs typeface="Tahoma" charset="0"/>
              </a:rPr>
              <a:t>5</a:t>
            </a:r>
            <a:r>
              <a:rPr lang="mn-MN" sz="2800" dirty="0">
                <a:solidFill>
                  <a:srgbClr val="002060"/>
                </a:solidFill>
                <a:latin typeface="Tahoma" charset="0"/>
                <a:ea typeface="Tahoma" charset="0"/>
                <a:cs typeface="Tahoma" charset="0"/>
              </a:rPr>
              <a:t> дүгээр сарын байдлаар</a:t>
            </a:r>
            <a:r>
              <a:rPr lang="en-US" sz="2800" dirty="0">
                <a:solidFill>
                  <a:srgbClr val="002060"/>
                </a:solidFill>
                <a:latin typeface="Tahoma" charset="0"/>
                <a:ea typeface="Tahoma" charset="0"/>
                <a:cs typeface="Tahoma" charset="0"/>
              </a:rPr>
              <a:t>)</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1600" y="838200"/>
            <a:ext cx="1066800" cy="109040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0" y="838200"/>
            <a:ext cx="998533" cy="1018504"/>
          </a:xfrm>
          <a:prstGeom prst="rect">
            <a:avLst/>
          </a:prstGeom>
        </p:spPr>
      </p:pic>
    </p:spTree>
    <p:extLst>
      <p:ext uri="{BB962C8B-B14F-4D97-AF65-F5344CB8AC3E}">
        <p14:creationId xmlns:p14="http://schemas.microsoft.com/office/powerpoint/2010/main" val="3570584808"/>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122276" y="1254694"/>
            <a:ext cx="2459124" cy="1640905"/>
          </a:xfrm>
          <a:prstGeom prst="rect">
            <a:avLst/>
          </a:prstGeom>
        </p:spPr>
      </p:pic>
      <p:pic>
        <p:nvPicPr>
          <p:cNvPr id="5" name="Picture 4"/>
          <p:cNvPicPr>
            <a:picLocks noChangeAspect="1"/>
          </p:cNvPicPr>
          <p:nvPr/>
        </p:nvPicPr>
        <p:blipFill>
          <a:blip r:embed="rId3" cstate="print"/>
          <a:stretch>
            <a:fillRect/>
          </a:stretch>
        </p:blipFill>
        <p:spPr>
          <a:xfrm>
            <a:off x="1066800" y="4648200"/>
            <a:ext cx="2743200" cy="1828800"/>
          </a:xfrm>
          <a:prstGeom prst="rect">
            <a:avLst/>
          </a:prstGeom>
        </p:spPr>
      </p:pic>
      <p:pic>
        <p:nvPicPr>
          <p:cNvPr id="6" name="Picture 5"/>
          <p:cNvPicPr>
            <a:picLocks noChangeAspect="1"/>
          </p:cNvPicPr>
          <p:nvPr/>
        </p:nvPicPr>
        <p:blipFill>
          <a:blip r:embed="rId4" cstate="print"/>
          <a:stretch>
            <a:fillRect/>
          </a:stretch>
        </p:blipFill>
        <p:spPr>
          <a:xfrm>
            <a:off x="1295400" y="3200399"/>
            <a:ext cx="2362201" cy="926642"/>
          </a:xfrm>
          <a:prstGeom prst="rect">
            <a:avLst/>
          </a:prstGeom>
        </p:spPr>
      </p:pic>
      <p:sp>
        <p:nvSpPr>
          <p:cNvPr id="7" name="Rectangle 6"/>
          <p:cNvSpPr/>
          <p:nvPr/>
        </p:nvSpPr>
        <p:spPr>
          <a:xfrm>
            <a:off x="1219199" y="528935"/>
            <a:ext cx="2440092" cy="461665"/>
          </a:xfrm>
          <a:prstGeom prst="rect">
            <a:avLst/>
          </a:prstGeom>
          <a:noFill/>
        </p:spPr>
        <p:txBody>
          <a:bodyPr wrap="non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АЖ ҮЙЛДВЭР</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sp>
        <p:nvSpPr>
          <p:cNvPr id="8" name="Rectangle 7"/>
          <p:cNvSpPr/>
          <p:nvPr/>
        </p:nvSpPr>
        <p:spPr>
          <a:xfrm>
            <a:off x="3810000" y="1295400"/>
            <a:ext cx="8001000" cy="1015663"/>
          </a:xfrm>
          <a:prstGeom prst="rect">
            <a:avLst/>
          </a:prstGeom>
        </p:spPr>
        <p:txBody>
          <a:bodyPr wrap="square">
            <a:spAutoFit/>
          </a:bodyPr>
          <a:lstStyle/>
          <a:p>
            <a:pPr algn="just"/>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Аж үйлдвэрийн салбарын нийт үйлдвэрлэл 2020 оны 5</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дугаар сарын гүйцэтгэлээр 17</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5 тэрбум төгрөгт хүрч, өмнөх оноос 1</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4 </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7.4%) тэрбум төгрөгөөр буурчээ. </a:t>
            </a:r>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3810000" y="2819400"/>
            <a:ext cx="8001000" cy="1631216"/>
          </a:xfrm>
          <a:prstGeom prst="rect">
            <a:avLst/>
          </a:prstGeom>
        </p:spPr>
        <p:txBody>
          <a:bodyPr wrap="square">
            <a:spAutoFit/>
          </a:bodyPr>
          <a:lstStyle/>
          <a:p>
            <a:pPr algn="just"/>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Үүнд боловсруулах аж үйлдвэрийн нийт үйлдвэрлэл өмнөх оноос </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0.</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7 (</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5</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2</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9%) тэрбум төгрөг, үүнээс хүнсний бүтээгдэхүүн, ундаа үйлдвэрлэл 0</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4 (</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4</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3</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0%) тэрбум төгрөг, дээрхи ангид ороогүй бусад бүтээгдэхүүн үйлдвэрлэл 0.2 </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86</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1</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 тэрбум төгрөгөөр тус тус буурсан нь голлон нөлөөлөв.</a:t>
            </a:r>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3810000" y="4953000"/>
            <a:ext cx="8001000" cy="1015663"/>
          </a:xfrm>
          <a:prstGeom prst="rect">
            <a:avLst/>
          </a:prstGeom>
        </p:spPr>
        <p:txBody>
          <a:bodyPr wrap="square">
            <a:spAutoFit/>
          </a:bodyPr>
          <a:lstStyle/>
          <a:p>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Аж үйлдвэрийн салбарын борлуулсан бүтээгдэхүүн 2020 онд 64</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5 тэрбум төгрөгт хүрч, </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53</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0</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 тэрбум төгрөг буюу 8</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2.2</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 хувийг гадаад зах зээлд борлуулжээ</a:t>
            </a:r>
            <a:r>
              <a:rPr lang="mn-MN" sz="2000" dirty="0">
                <a:latin typeface="Tahoma" panose="020B0604030504040204" pitchFamily="34" charset="0"/>
                <a:ea typeface="Tahoma" panose="020B0604030504040204" pitchFamily="34" charset="0"/>
                <a:cs typeface="Tahoma" panose="020B0604030504040204" pitchFamily="34" charset="0"/>
              </a:rPr>
              <a:t>.</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23182371"/>
      </p:ext>
    </p:extLst>
  </p:cSld>
  <p:clrMapOvr>
    <a:masterClrMapping/>
  </p:clrMapOvr>
  <mc:AlternateContent xmlns:mc="http://schemas.openxmlformats.org/markup-compatibility/2006" xmlns:p14="http://schemas.microsoft.com/office/powerpoint/2010/main">
    <mc:Choice Requires="p14">
      <p:transition spd="slow" p14:dur="2000" advTm="25000"/>
    </mc:Choice>
    <mc:Fallback xmlns="">
      <p:transition spd="slow" advTm="2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533401"/>
            <a:ext cx="10668000" cy="5943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1143000" y="533400"/>
            <a:ext cx="8373629" cy="462551"/>
          </a:xfrm>
        </p:spPr>
        <p:txBody>
          <a:bodyPr>
            <a:normAutofit/>
          </a:bodyPr>
          <a:lstStyle/>
          <a:p>
            <a:pPr algn="l"/>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БҮРТГЭЛТЭЙ АЖИЛГҮЙ ИРГЭД</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grpSp>
        <p:nvGrpSpPr>
          <p:cNvPr id="4" name="Group 7"/>
          <p:cNvGrpSpPr/>
          <p:nvPr/>
        </p:nvGrpSpPr>
        <p:grpSpPr>
          <a:xfrm>
            <a:off x="1060449" y="977901"/>
            <a:ext cx="7904356" cy="2032575"/>
            <a:chOff x="2119972" y="873371"/>
            <a:chExt cx="5923591" cy="2032575"/>
          </a:xfrm>
        </p:grpSpPr>
        <p:pic>
          <p:nvPicPr>
            <p:cNvPr id="11" name="Picture 10"/>
            <p:cNvPicPr>
              <a:picLocks noChangeAspect="1"/>
            </p:cNvPicPr>
            <p:nvPr/>
          </p:nvPicPr>
          <p:blipFill>
            <a:blip r:embed="rId2" cstate="print"/>
            <a:stretch>
              <a:fillRect/>
            </a:stretch>
          </p:blipFill>
          <p:spPr>
            <a:xfrm>
              <a:off x="2220419" y="1375123"/>
              <a:ext cx="2008909" cy="891048"/>
            </a:xfrm>
            <a:prstGeom prst="rect">
              <a:avLst/>
            </a:prstGeom>
          </p:spPr>
        </p:pic>
        <p:pic>
          <p:nvPicPr>
            <p:cNvPr id="12" name="Picture 11"/>
            <p:cNvPicPr>
              <a:picLocks noChangeAspect="1"/>
            </p:cNvPicPr>
            <p:nvPr/>
          </p:nvPicPr>
          <p:blipFill>
            <a:blip r:embed="rId3" cstate="print"/>
            <a:stretch>
              <a:fillRect/>
            </a:stretch>
          </p:blipFill>
          <p:spPr>
            <a:xfrm>
              <a:off x="4280238" y="1375123"/>
              <a:ext cx="642635" cy="891048"/>
            </a:xfrm>
            <a:prstGeom prst="rect">
              <a:avLst/>
            </a:prstGeom>
          </p:spPr>
        </p:pic>
        <p:sp>
          <p:nvSpPr>
            <p:cNvPr id="13" name="Rectangle 12"/>
            <p:cNvSpPr/>
            <p:nvPr/>
          </p:nvSpPr>
          <p:spPr>
            <a:xfrm>
              <a:off x="2119972" y="2321171"/>
              <a:ext cx="2852435" cy="338554"/>
            </a:xfrm>
            <a:prstGeom prst="rect">
              <a:avLst/>
            </a:prstGeom>
          </p:spPr>
          <p:txBody>
            <a:bodyPr wrap="square">
              <a:spAutoFit/>
            </a:bodyPr>
            <a:lstStyle/>
            <a:p>
              <a:r>
                <a:rPr lang="en-US" sz="1600" dirty="0">
                  <a:solidFill>
                    <a:srgbClr val="00D0A8"/>
                  </a:solidFill>
                  <a:latin typeface="Arial" charset="0"/>
                  <a:ea typeface="Calibri" charset="0"/>
                </a:rPr>
                <a:t>632 </a:t>
              </a:r>
              <a:r>
                <a:rPr lang="mn-MN" sz="1600" dirty="0">
                  <a:solidFill>
                    <a:srgbClr val="00D0A8"/>
                  </a:solidFill>
                  <a:latin typeface="Arial" charset="0"/>
                  <a:ea typeface="Calibri" charset="0"/>
                </a:rPr>
                <a:t>нь бүртгэлтэй ажилгүй иргэд</a:t>
              </a:r>
              <a:r>
                <a:rPr lang="en-US" sz="1600" dirty="0">
                  <a:solidFill>
                    <a:srgbClr val="00D0A8"/>
                  </a:solidFill>
                  <a:effectLst/>
                </a:rPr>
                <a:t> </a:t>
              </a:r>
              <a:endParaRPr lang="en-US" sz="1600" dirty="0">
                <a:solidFill>
                  <a:srgbClr val="00D0A8"/>
                </a:solidFill>
              </a:endParaRPr>
            </a:p>
          </p:txBody>
        </p:sp>
        <p:sp>
          <p:nvSpPr>
            <p:cNvPr id="14" name="Rectangle 13"/>
            <p:cNvSpPr/>
            <p:nvPr/>
          </p:nvSpPr>
          <p:spPr>
            <a:xfrm>
              <a:off x="5065413" y="2321171"/>
              <a:ext cx="2978150" cy="584775"/>
            </a:xfrm>
            <a:prstGeom prst="rect">
              <a:avLst/>
            </a:prstGeom>
          </p:spPr>
          <p:txBody>
            <a:bodyPr wrap="square">
              <a:spAutoFit/>
            </a:bodyPr>
            <a:lstStyle/>
            <a:p>
              <a:r>
                <a:rPr lang="en-US" sz="1600" dirty="0">
                  <a:solidFill>
                    <a:srgbClr val="00B0F0"/>
                  </a:solidFill>
                  <a:latin typeface="Arial" charset="0"/>
                  <a:ea typeface="Calibri" charset="0"/>
                </a:rPr>
                <a:t>165 </a:t>
              </a:r>
              <a:r>
                <a:rPr lang="is-IS" sz="1600" dirty="0">
                  <a:solidFill>
                    <a:srgbClr val="00B0F0"/>
                  </a:solidFill>
                  <a:latin typeface="Arial" charset="0"/>
                  <a:ea typeface="Calibri" charset="0"/>
                </a:rPr>
                <a:t>нь ажилтай боловч өөр ажил хайж байгаа иргэд</a:t>
              </a:r>
              <a:endParaRPr lang="en-US" sz="1600" dirty="0">
                <a:solidFill>
                  <a:srgbClr val="00B0F0"/>
                </a:solidFill>
              </a:endParaRPr>
            </a:p>
          </p:txBody>
        </p:sp>
        <p:sp>
          <p:nvSpPr>
            <p:cNvPr id="16" name="Rectangle 15"/>
            <p:cNvSpPr/>
            <p:nvPr/>
          </p:nvSpPr>
          <p:spPr>
            <a:xfrm>
              <a:off x="2500973" y="873371"/>
              <a:ext cx="1219200" cy="523220"/>
            </a:xfrm>
            <a:prstGeom prst="rect">
              <a:avLst/>
            </a:prstGeom>
          </p:spPr>
          <p:txBody>
            <a:bodyPr wrap="square">
              <a:spAutoFit/>
            </a:bodyPr>
            <a:lstStyle/>
            <a:p>
              <a:r>
                <a:rPr lang="en-US" sz="2800" dirty="0">
                  <a:solidFill>
                    <a:srgbClr val="00B050"/>
                  </a:solidFill>
                  <a:latin typeface="Arial" charset="0"/>
                  <a:ea typeface="Calibri" charset="0"/>
                </a:rPr>
                <a:t>73.8%</a:t>
              </a:r>
              <a:endParaRPr lang="en-US" sz="2800" dirty="0">
                <a:solidFill>
                  <a:srgbClr val="00B050"/>
                </a:solidFill>
              </a:endParaRPr>
            </a:p>
          </p:txBody>
        </p:sp>
        <p:sp>
          <p:nvSpPr>
            <p:cNvPr id="17" name="Rectangle 16"/>
            <p:cNvSpPr/>
            <p:nvPr/>
          </p:nvSpPr>
          <p:spPr>
            <a:xfrm>
              <a:off x="4177373" y="873371"/>
              <a:ext cx="1200150" cy="523220"/>
            </a:xfrm>
            <a:prstGeom prst="rect">
              <a:avLst/>
            </a:prstGeom>
          </p:spPr>
          <p:txBody>
            <a:bodyPr wrap="square">
              <a:spAutoFit/>
            </a:bodyPr>
            <a:lstStyle/>
            <a:p>
              <a:r>
                <a:rPr lang="en-US" sz="2800" dirty="0">
                  <a:solidFill>
                    <a:srgbClr val="00B0F0"/>
                  </a:solidFill>
                  <a:latin typeface="Arial" charset="0"/>
                  <a:ea typeface="Calibri" charset="0"/>
                </a:rPr>
                <a:t>26.2%</a:t>
              </a:r>
              <a:endParaRPr lang="en-US" sz="2800" dirty="0">
                <a:solidFill>
                  <a:srgbClr val="00B0F0"/>
                </a:solidFill>
              </a:endParaRPr>
            </a:p>
          </p:txBody>
        </p:sp>
      </p:grpSp>
      <p:sp>
        <p:nvSpPr>
          <p:cNvPr id="19" name="Rectangle 18"/>
          <p:cNvSpPr/>
          <p:nvPr/>
        </p:nvSpPr>
        <p:spPr>
          <a:xfrm>
            <a:off x="5334000" y="1045601"/>
            <a:ext cx="6553200" cy="1077218"/>
          </a:xfrm>
          <a:prstGeom prst="rect">
            <a:avLst/>
          </a:prstGeom>
        </p:spPr>
        <p:txBody>
          <a:bodyPr wrap="square">
            <a:spAutoFit/>
          </a:bodyPr>
          <a:lstStyle/>
          <a:p>
            <a:pPr algn="just"/>
            <a:r>
              <a:rPr lang="mn-MN" sz="1600" dirty="0">
                <a:latin typeface="Tahoma" charset="0"/>
                <a:ea typeface="Calibri" charset="0"/>
              </a:rPr>
              <a:t>Хөдөлмөр эрхлэлтийн байгууллагад ажил хайж бүртгүүлсэн иргэд 20</a:t>
            </a:r>
            <a:r>
              <a:rPr lang="en-US" sz="1600" dirty="0">
                <a:latin typeface="Tahoma" charset="0"/>
                <a:ea typeface="Calibri" charset="0"/>
              </a:rPr>
              <a:t>20</a:t>
            </a:r>
            <a:r>
              <a:rPr lang="mn-MN" sz="1600" dirty="0">
                <a:latin typeface="Tahoma" charset="0"/>
                <a:ea typeface="Calibri" charset="0"/>
              </a:rPr>
              <a:t> оны </a:t>
            </a:r>
            <a:r>
              <a:rPr lang="en-US" sz="1600" dirty="0">
                <a:latin typeface="Tahoma" charset="0"/>
                <a:ea typeface="Calibri" charset="0"/>
              </a:rPr>
              <a:t>5</a:t>
            </a:r>
            <a:r>
              <a:rPr lang="mn-MN" sz="1600" dirty="0">
                <a:latin typeface="Tahoma" charset="0"/>
                <a:ea typeface="Calibri" charset="0"/>
              </a:rPr>
              <a:t> дугаар сарын эцэст</a:t>
            </a:r>
            <a:r>
              <a:rPr lang="en-US" sz="1600" dirty="0">
                <a:latin typeface="Tahoma" charset="0"/>
                <a:ea typeface="Calibri" charset="0"/>
              </a:rPr>
              <a:t> 632 </a:t>
            </a:r>
            <a:r>
              <a:rPr lang="mn-MN" sz="1600" dirty="0">
                <a:latin typeface="Tahoma" charset="0"/>
                <a:ea typeface="Calibri" charset="0"/>
              </a:rPr>
              <a:t>болсны, </a:t>
            </a:r>
            <a:r>
              <a:rPr lang="en-US" sz="1600" dirty="0">
                <a:latin typeface="Tahoma" charset="0"/>
                <a:ea typeface="Calibri" charset="0"/>
              </a:rPr>
              <a:t>467</a:t>
            </a:r>
            <a:r>
              <a:rPr lang="mn-MN" sz="1600" dirty="0">
                <a:latin typeface="Tahoma" charset="0"/>
                <a:ea typeface="Calibri" charset="0"/>
              </a:rPr>
              <a:t> (</a:t>
            </a:r>
            <a:r>
              <a:rPr lang="en-US" sz="1600" dirty="0">
                <a:latin typeface="Tahoma" charset="0"/>
                <a:ea typeface="Calibri" charset="0"/>
              </a:rPr>
              <a:t>73.8</a:t>
            </a:r>
            <a:r>
              <a:rPr lang="mn-MN" sz="1600" dirty="0">
                <a:latin typeface="Tahoma" charset="0"/>
                <a:ea typeface="Calibri" charset="0"/>
              </a:rPr>
              <a:t>%) нь бүртгэлтэй ажилгүй иргэд, </a:t>
            </a:r>
            <a:r>
              <a:rPr lang="en-US" sz="1600" dirty="0">
                <a:latin typeface="Tahoma" charset="0"/>
                <a:ea typeface="Calibri" charset="0"/>
              </a:rPr>
              <a:t>165 </a:t>
            </a:r>
            <a:r>
              <a:rPr lang="mn-MN" sz="1600" dirty="0">
                <a:latin typeface="Tahoma" charset="0"/>
                <a:ea typeface="Calibri" charset="0"/>
              </a:rPr>
              <a:t>(</a:t>
            </a:r>
            <a:r>
              <a:rPr lang="en-US" sz="1600" dirty="0">
                <a:latin typeface="Tahoma" charset="0"/>
                <a:ea typeface="Calibri" charset="0"/>
              </a:rPr>
              <a:t>26.2</a:t>
            </a:r>
            <a:r>
              <a:rPr lang="mn-MN" sz="1600" dirty="0">
                <a:latin typeface="Tahoma" charset="0"/>
                <a:ea typeface="Calibri" charset="0"/>
              </a:rPr>
              <a:t>%) нь ажилтай боловч өөр ажил хайж байгаа иргэд байна.</a:t>
            </a:r>
            <a:endParaRPr lang="en-US" sz="1600" dirty="0">
              <a:latin typeface="Tahoma" charset="0"/>
              <a:ea typeface="Calibri" charset="0"/>
            </a:endParaRPr>
          </a:p>
        </p:txBody>
      </p:sp>
      <p:grpSp>
        <p:nvGrpSpPr>
          <p:cNvPr id="5" name="Group 19"/>
          <p:cNvGrpSpPr/>
          <p:nvPr/>
        </p:nvGrpSpPr>
        <p:grpSpPr>
          <a:xfrm>
            <a:off x="1143000" y="3182439"/>
            <a:ext cx="5486400" cy="1550837"/>
            <a:chOff x="1371600" y="2819400"/>
            <a:chExt cx="4777866" cy="1550837"/>
          </a:xfrm>
        </p:grpSpPr>
        <p:grpSp>
          <p:nvGrpSpPr>
            <p:cNvPr id="6" name="Group 20"/>
            <p:cNvGrpSpPr/>
            <p:nvPr/>
          </p:nvGrpSpPr>
          <p:grpSpPr>
            <a:xfrm>
              <a:off x="1371600" y="3276600"/>
              <a:ext cx="4777866" cy="1093637"/>
              <a:chOff x="1371600" y="3276600"/>
              <a:chExt cx="4777866" cy="1093637"/>
            </a:xfrm>
          </p:grpSpPr>
          <p:pic>
            <p:nvPicPr>
              <p:cNvPr id="23" name="Picture 22"/>
              <p:cNvPicPr>
                <a:picLocks noChangeAspect="1"/>
              </p:cNvPicPr>
              <p:nvPr/>
            </p:nvPicPr>
            <p:blipFill>
              <a:blip r:embed="rId4" cstate="print"/>
              <a:stretch>
                <a:fillRect/>
              </a:stretch>
            </p:blipFill>
            <p:spPr>
              <a:xfrm>
                <a:off x="1371600" y="3368959"/>
                <a:ext cx="303876" cy="895351"/>
              </a:xfrm>
              <a:prstGeom prst="rect">
                <a:avLst/>
              </a:prstGeom>
            </p:spPr>
          </p:pic>
          <p:grpSp>
            <p:nvGrpSpPr>
              <p:cNvPr id="8" name="Group 23"/>
              <p:cNvGrpSpPr/>
              <p:nvPr/>
            </p:nvGrpSpPr>
            <p:grpSpPr>
              <a:xfrm>
                <a:off x="1676400" y="3276600"/>
                <a:ext cx="4473066" cy="1093637"/>
                <a:chOff x="1676400" y="3276600"/>
                <a:chExt cx="4473066" cy="1093637"/>
              </a:xfrm>
            </p:grpSpPr>
            <p:pic>
              <p:nvPicPr>
                <p:cNvPr id="25" name="Picture 24"/>
                <p:cNvPicPr>
                  <a:picLocks noChangeAspect="1"/>
                </p:cNvPicPr>
                <p:nvPr/>
              </p:nvPicPr>
              <p:blipFill>
                <a:blip r:embed="rId5" cstate="print"/>
                <a:stretch>
                  <a:fillRect/>
                </a:stretch>
              </p:blipFill>
              <p:spPr>
                <a:xfrm>
                  <a:off x="2927350" y="3366237"/>
                  <a:ext cx="304800" cy="898072"/>
                </a:xfrm>
                <a:prstGeom prst="rect">
                  <a:avLst/>
                </a:prstGeom>
              </p:spPr>
            </p:pic>
            <p:sp>
              <p:nvSpPr>
                <p:cNvPr id="26" name="Rectangle 25"/>
                <p:cNvSpPr/>
                <p:nvPr/>
              </p:nvSpPr>
              <p:spPr>
                <a:xfrm>
                  <a:off x="1708150" y="3815273"/>
                  <a:ext cx="1219200" cy="523221"/>
                </a:xfrm>
                <a:prstGeom prst="rect">
                  <a:avLst/>
                </a:prstGeom>
              </p:spPr>
              <p:txBody>
                <a:bodyPr wrap="square">
                  <a:spAutoFit/>
                </a:bodyPr>
                <a:lstStyle/>
                <a:p>
                  <a:r>
                    <a:rPr lang="mn-MN" sz="2800" dirty="0">
                      <a:solidFill>
                        <a:srgbClr val="002060"/>
                      </a:solidFill>
                      <a:latin typeface="Arial" charset="0"/>
                      <a:ea typeface="Calibri" charset="0"/>
                    </a:rPr>
                    <a:t>31</a:t>
                  </a:r>
                  <a:r>
                    <a:rPr lang="en-US" sz="2800" dirty="0">
                      <a:solidFill>
                        <a:srgbClr val="002060"/>
                      </a:solidFill>
                      <a:latin typeface="Arial" charset="0"/>
                      <a:ea typeface="Calibri" charset="0"/>
                    </a:rPr>
                    <a:t>.</a:t>
                  </a:r>
                  <a:r>
                    <a:rPr lang="mn-MN" sz="2800" dirty="0">
                      <a:solidFill>
                        <a:srgbClr val="002060"/>
                      </a:solidFill>
                      <a:latin typeface="Arial" charset="0"/>
                      <a:ea typeface="Calibri" charset="0"/>
                    </a:rPr>
                    <a:t>7</a:t>
                  </a:r>
                  <a:r>
                    <a:rPr lang="en-US" sz="2800" dirty="0">
                      <a:solidFill>
                        <a:srgbClr val="002060"/>
                      </a:solidFill>
                      <a:latin typeface="Arial" charset="0"/>
                      <a:ea typeface="Calibri" charset="0"/>
                    </a:rPr>
                    <a:t>%</a:t>
                  </a:r>
                  <a:endParaRPr lang="en-US" sz="2800" dirty="0">
                    <a:solidFill>
                      <a:srgbClr val="002060"/>
                    </a:solidFill>
                  </a:endParaRPr>
                </a:p>
              </p:txBody>
            </p:sp>
            <p:sp>
              <p:nvSpPr>
                <p:cNvPr id="27" name="Rectangle 26"/>
                <p:cNvSpPr/>
                <p:nvPr/>
              </p:nvSpPr>
              <p:spPr>
                <a:xfrm>
                  <a:off x="3361816" y="3847016"/>
                  <a:ext cx="1219200" cy="523221"/>
                </a:xfrm>
                <a:prstGeom prst="rect">
                  <a:avLst/>
                </a:prstGeom>
              </p:spPr>
              <p:txBody>
                <a:bodyPr wrap="square">
                  <a:spAutoFit/>
                </a:bodyPr>
                <a:lstStyle/>
                <a:p>
                  <a:r>
                    <a:rPr lang="mn-MN" sz="2800" dirty="0">
                      <a:solidFill>
                        <a:srgbClr val="00B0F0"/>
                      </a:solidFill>
                      <a:latin typeface="Arial" charset="0"/>
                      <a:ea typeface="Calibri" charset="0"/>
                    </a:rPr>
                    <a:t>21.3</a:t>
                  </a:r>
                  <a:r>
                    <a:rPr lang="en-US" sz="2800" dirty="0">
                      <a:solidFill>
                        <a:srgbClr val="00B0F0"/>
                      </a:solidFill>
                      <a:latin typeface="Arial" charset="0"/>
                      <a:ea typeface="Calibri" charset="0"/>
                    </a:rPr>
                    <a:t>%</a:t>
                  </a:r>
                  <a:endParaRPr lang="en-US" sz="2800" dirty="0">
                    <a:solidFill>
                      <a:srgbClr val="00B0F0"/>
                    </a:solidFill>
                  </a:endParaRPr>
                </a:p>
              </p:txBody>
            </p:sp>
            <p:sp>
              <p:nvSpPr>
                <p:cNvPr id="28" name="TextBox 27"/>
                <p:cNvSpPr txBox="1"/>
                <p:nvPr/>
              </p:nvSpPr>
              <p:spPr>
                <a:xfrm>
                  <a:off x="1676400" y="3276600"/>
                  <a:ext cx="1297809" cy="646331"/>
                </a:xfrm>
                <a:prstGeom prst="rect">
                  <a:avLst/>
                </a:prstGeom>
                <a:noFill/>
              </p:spPr>
              <p:txBody>
                <a:bodyPr wrap="square" rtlCol="0">
                  <a:spAutoFit/>
                </a:bodyPr>
                <a:lstStyle/>
                <a:p>
                  <a:pPr algn="ctr"/>
                  <a:r>
                    <a:rPr lang="en-US" dirty="0" err="1">
                      <a:solidFill>
                        <a:srgbClr val="002060"/>
                      </a:solidFill>
                    </a:rPr>
                    <a:t>Өмнөх</a:t>
                  </a:r>
                  <a:r>
                    <a:rPr lang="en-US" dirty="0">
                      <a:solidFill>
                        <a:srgbClr val="002060"/>
                      </a:solidFill>
                    </a:rPr>
                    <a:t> </a:t>
                  </a:r>
                  <a:r>
                    <a:rPr lang="mn-MN" dirty="0">
                      <a:solidFill>
                        <a:srgbClr val="002060"/>
                      </a:solidFill>
                    </a:rPr>
                    <a:t>оны</a:t>
                  </a:r>
                  <a:r>
                    <a:rPr lang="en-US" dirty="0">
                      <a:solidFill>
                        <a:srgbClr val="002060"/>
                      </a:solidFill>
                    </a:rPr>
                    <a:t> </a:t>
                  </a:r>
                  <a:r>
                    <a:rPr lang="mn-MN" dirty="0">
                      <a:solidFill>
                        <a:srgbClr val="002060"/>
                      </a:solidFill>
                    </a:rPr>
                    <a:t>мөн үе</a:t>
                  </a:r>
                </a:p>
              </p:txBody>
            </p:sp>
            <p:sp>
              <p:nvSpPr>
                <p:cNvPr id="29" name="TextBox 28"/>
                <p:cNvSpPr txBox="1"/>
                <p:nvPr/>
              </p:nvSpPr>
              <p:spPr>
                <a:xfrm>
                  <a:off x="3178148" y="3276600"/>
                  <a:ext cx="1297809" cy="646331"/>
                </a:xfrm>
                <a:prstGeom prst="rect">
                  <a:avLst/>
                </a:prstGeom>
                <a:noFill/>
              </p:spPr>
              <p:txBody>
                <a:bodyPr wrap="square" rtlCol="0">
                  <a:spAutoFit/>
                </a:bodyPr>
                <a:lstStyle/>
                <a:p>
                  <a:pPr algn="ctr"/>
                  <a:r>
                    <a:rPr lang="mn-MN" dirty="0">
                      <a:solidFill>
                        <a:srgbClr val="00B0F0"/>
                      </a:solidFill>
                    </a:rPr>
                    <a:t>Өмнөх</a:t>
                  </a:r>
                </a:p>
                <a:p>
                  <a:pPr algn="ctr"/>
                  <a:r>
                    <a:rPr lang="mn-MN" dirty="0">
                      <a:solidFill>
                        <a:srgbClr val="00B0F0"/>
                      </a:solidFill>
                    </a:rPr>
                    <a:t>сараас</a:t>
                  </a:r>
                </a:p>
              </p:txBody>
            </p:sp>
            <p:sp>
              <p:nvSpPr>
                <p:cNvPr id="31" name="Rectangle 30"/>
                <p:cNvSpPr/>
                <p:nvPr/>
              </p:nvSpPr>
              <p:spPr>
                <a:xfrm>
                  <a:off x="4930266" y="3820179"/>
                  <a:ext cx="1219200" cy="523221"/>
                </a:xfrm>
                <a:prstGeom prst="rect">
                  <a:avLst/>
                </a:prstGeom>
              </p:spPr>
              <p:txBody>
                <a:bodyPr wrap="square">
                  <a:spAutoFit/>
                </a:bodyPr>
                <a:lstStyle/>
                <a:p>
                  <a:r>
                    <a:rPr lang="mn-MN" sz="2800" dirty="0">
                      <a:solidFill>
                        <a:srgbClr val="00B0F0"/>
                      </a:solidFill>
                      <a:latin typeface="Arial" charset="0"/>
                      <a:ea typeface="Calibri" charset="0"/>
                    </a:rPr>
                    <a:t>46</a:t>
                  </a:r>
                  <a:r>
                    <a:rPr lang="en-US" sz="2800" dirty="0">
                      <a:solidFill>
                        <a:srgbClr val="00B0F0"/>
                      </a:solidFill>
                      <a:latin typeface="Arial" charset="0"/>
                      <a:ea typeface="Calibri" charset="0"/>
                    </a:rPr>
                    <a:t>.3%</a:t>
                  </a:r>
                  <a:endParaRPr lang="en-US" sz="2800" dirty="0">
                    <a:solidFill>
                      <a:srgbClr val="00B0F0"/>
                    </a:solidFill>
                  </a:endParaRPr>
                </a:p>
              </p:txBody>
            </p:sp>
          </p:grpSp>
        </p:grpSp>
        <p:sp>
          <p:nvSpPr>
            <p:cNvPr id="22" name="Rectangle 21"/>
            <p:cNvSpPr/>
            <p:nvPr/>
          </p:nvSpPr>
          <p:spPr>
            <a:xfrm>
              <a:off x="1473200" y="2819400"/>
              <a:ext cx="3183885" cy="338554"/>
            </a:xfrm>
            <a:prstGeom prst="rect">
              <a:avLst/>
            </a:prstGeom>
          </p:spPr>
          <p:txBody>
            <a:bodyPr wrap="none">
              <a:spAutoFit/>
            </a:bodyPr>
            <a:lstStyle/>
            <a:p>
              <a:r>
                <a:rPr lang="mn-MN" sz="1600" dirty="0">
                  <a:latin typeface="Tahoma" charset="0"/>
                  <a:ea typeface="Tahoma" charset="0"/>
                  <a:cs typeface="Tahoma" charset="0"/>
                </a:rPr>
                <a:t>Нийт бүртгэлтэй ажилгүй иргэд</a:t>
              </a:r>
              <a:endParaRPr lang="en-US" sz="1600" dirty="0">
                <a:latin typeface="Tahoma" charset="0"/>
                <a:ea typeface="Tahoma" charset="0"/>
                <a:cs typeface="Tahoma" charset="0"/>
              </a:endParaRPr>
            </a:p>
          </p:txBody>
        </p:sp>
      </p:grpSp>
      <p:sp>
        <p:nvSpPr>
          <p:cNvPr id="32" name="Rectangle 31"/>
          <p:cNvSpPr/>
          <p:nvPr/>
        </p:nvSpPr>
        <p:spPr>
          <a:xfrm>
            <a:off x="5334000" y="3124200"/>
            <a:ext cx="6553200" cy="1077218"/>
          </a:xfrm>
          <a:prstGeom prst="rect">
            <a:avLst/>
          </a:prstGeom>
        </p:spPr>
        <p:txBody>
          <a:bodyPr wrap="square">
            <a:spAutoFit/>
          </a:bodyPr>
          <a:lstStyle/>
          <a:p>
            <a:pPr algn="just"/>
            <a:r>
              <a:rPr lang="en-US" sz="1600" dirty="0" err="1">
                <a:latin typeface="Tahoma" charset="0"/>
                <a:ea typeface="Calibri" charset="0"/>
              </a:rPr>
              <a:t>Нийт</a:t>
            </a:r>
            <a:r>
              <a:rPr lang="en-US" sz="1600" dirty="0">
                <a:latin typeface="Tahoma" charset="0"/>
                <a:ea typeface="Calibri" charset="0"/>
              </a:rPr>
              <a:t> </a:t>
            </a:r>
            <a:r>
              <a:rPr lang="en-US" sz="1600" dirty="0" err="1">
                <a:latin typeface="Tahoma" charset="0"/>
                <a:ea typeface="Calibri" charset="0"/>
              </a:rPr>
              <a:t>бүртгэлтэй</a:t>
            </a:r>
            <a:r>
              <a:rPr lang="en-US" sz="1600" dirty="0">
                <a:latin typeface="Tahoma" charset="0"/>
                <a:ea typeface="Calibri" charset="0"/>
              </a:rPr>
              <a:t> </a:t>
            </a:r>
            <a:r>
              <a:rPr lang="en-US" sz="1600" dirty="0" err="1">
                <a:latin typeface="Tahoma" charset="0"/>
                <a:ea typeface="Calibri" charset="0"/>
              </a:rPr>
              <a:t>ажилгүй</a:t>
            </a:r>
            <a:r>
              <a:rPr lang="en-US" sz="1600" dirty="0">
                <a:latin typeface="Tahoma" charset="0"/>
                <a:ea typeface="Calibri" charset="0"/>
              </a:rPr>
              <a:t> </a:t>
            </a:r>
            <a:r>
              <a:rPr lang="en-US" sz="1600" dirty="0" err="1">
                <a:latin typeface="Tahoma" charset="0"/>
                <a:ea typeface="Calibri" charset="0"/>
              </a:rPr>
              <a:t>иргэд</a:t>
            </a:r>
            <a:r>
              <a:rPr lang="en-US" sz="1600" dirty="0">
                <a:latin typeface="Tahoma" charset="0"/>
                <a:ea typeface="Calibri" charset="0"/>
              </a:rPr>
              <a:t> </a:t>
            </a:r>
            <a:r>
              <a:rPr lang="en-US" sz="1600" dirty="0" err="1">
                <a:latin typeface="Tahoma" charset="0"/>
                <a:ea typeface="Calibri" charset="0"/>
              </a:rPr>
              <a:t>өмнөх</a:t>
            </a:r>
            <a:r>
              <a:rPr lang="en-US" sz="1600" dirty="0">
                <a:latin typeface="Tahoma" charset="0"/>
                <a:ea typeface="Calibri" charset="0"/>
              </a:rPr>
              <a:t> </a:t>
            </a:r>
            <a:r>
              <a:rPr lang="en-US" sz="1600" dirty="0" err="1">
                <a:latin typeface="Tahoma" charset="0"/>
                <a:ea typeface="Calibri" charset="0"/>
              </a:rPr>
              <a:t>оны</a:t>
            </a:r>
            <a:r>
              <a:rPr lang="en-US" sz="1600" dirty="0">
                <a:latin typeface="Tahoma" charset="0"/>
                <a:ea typeface="Calibri" charset="0"/>
              </a:rPr>
              <a:t> </a:t>
            </a:r>
            <a:r>
              <a:rPr lang="en-US" sz="1600" dirty="0" err="1">
                <a:latin typeface="Tahoma" charset="0"/>
                <a:ea typeface="Calibri" charset="0"/>
              </a:rPr>
              <a:t>мөн</a:t>
            </a:r>
            <a:r>
              <a:rPr lang="en-US" sz="1600" dirty="0">
                <a:latin typeface="Tahoma" charset="0"/>
                <a:ea typeface="Calibri" charset="0"/>
              </a:rPr>
              <a:t> </a:t>
            </a:r>
            <a:r>
              <a:rPr lang="en-US" sz="1600" dirty="0" err="1">
                <a:latin typeface="Tahoma" charset="0"/>
                <a:ea typeface="Calibri" charset="0"/>
              </a:rPr>
              <a:t>үеэс</a:t>
            </a:r>
            <a:r>
              <a:rPr lang="en-US" sz="1600" dirty="0">
                <a:latin typeface="Tahoma" charset="0"/>
                <a:ea typeface="Calibri" charset="0"/>
              </a:rPr>
              <a:t> 217 (3</a:t>
            </a:r>
            <a:r>
              <a:rPr lang="mn-MN" sz="1600" dirty="0">
                <a:latin typeface="Tahoma" charset="0"/>
                <a:ea typeface="Calibri" charset="0"/>
              </a:rPr>
              <a:t>1</a:t>
            </a:r>
            <a:r>
              <a:rPr lang="en-US" sz="1600" dirty="0">
                <a:latin typeface="Tahoma" charset="0"/>
                <a:ea typeface="Calibri" charset="0"/>
              </a:rPr>
              <a:t>.7%) </a:t>
            </a:r>
            <a:r>
              <a:rPr lang="en-US" sz="1600" dirty="0" err="1">
                <a:latin typeface="Tahoma" charset="0"/>
                <a:ea typeface="Calibri" charset="0"/>
              </a:rPr>
              <a:t>хүнээр</a:t>
            </a:r>
            <a:r>
              <a:rPr lang="en-US" sz="1600" dirty="0">
                <a:latin typeface="Tahoma" charset="0"/>
                <a:ea typeface="Calibri" charset="0"/>
              </a:rPr>
              <a:t>, </a:t>
            </a:r>
            <a:r>
              <a:rPr lang="en-US" sz="1600" dirty="0" err="1">
                <a:latin typeface="Tahoma" charset="0"/>
                <a:ea typeface="Calibri" charset="0"/>
              </a:rPr>
              <a:t>өмнөх</a:t>
            </a:r>
            <a:r>
              <a:rPr lang="en-US" sz="1600" dirty="0">
                <a:latin typeface="Tahoma" charset="0"/>
                <a:ea typeface="Calibri" charset="0"/>
              </a:rPr>
              <a:t> </a:t>
            </a:r>
            <a:r>
              <a:rPr lang="en-US" sz="1600" dirty="0" err="1">
                <a:latin typeface="Tahoma" charset="0"/>
                <a:ea typeface="Calibri" charset="0"/>
              </a:rPr>
              <a:t>сараас</a:t>
            </a:r>
            <a:r>
              <a:rPr lang="en-US" sz="1600" dirty="0">
                <a:latin typeface="Tahoma" charset="0"/>
                <a:ea typeface="Calibri" charset="0"/>
              </a:rPr>
              <a:t> 127 (21.3%) </a:t>
            </a:r>
            <a:r>
              <a:rPr lang="en-US" sz="1600" dirty="0" err="1">
                <a:latin typeface="Tahoma" charset="0"/>
                <a:ea typeface="Calibri" charset="0"/>
              </a:rPr>
              <a:t>хүнээр</a:t>
            </a:r>
            <a:r>
              <a:rPr lang="en-US" sz="1600" dirty="0">
                <a:latin typeface="Tahoma" charset="0"/>
                <a:ea typeface="Calibri" charset="0"/>
              </a:rPr>
              <a:t> </a:t>
            </a:r>
            <a:r>
              <a:rPr lang="mn-MN" sz="1600" dirty="0">
                <a:latin typeface="Tahoma" charset="0"/>
                <a:ea typeface="Calibri" charset="0"/>
              </a:rPr>
              <a:t>тус тус буурсан байна. </a:t>
            </a:r>
            <a:r>
              <a:rPr lang="en-US" sz="1600" dirty="0">
                <a:latin typeface="Tahoma" charset="0"/>
                <a:ea typeface="Calibri" charset="0"/>
              </a:rPr>
              <a:t>5</a:t>
            </a:r>
            <a:r>
              <a:rPr lang="mn-MN" sz="1600" dirty="0">
                <a:latin typeface="Tahoma" charset="0"/>
                <a:ea typeface="Calibri" charset="0"/>
              </a:rPr>
              <a:t> дугаар сарын байдлаар бүртгэлтэй ажилгүй иргэд 467</a:t>
            </a:r>
            <a:r>
              <a:rPr lang="en-US" sz="1600" dirty="0">
                <a:latin typeface="Tahoma" charset="0"/>
                <a:ea typeface="Calibri" charset="0"/>
              </a:rPr>
              <a:t> </a:t>
            </a:r>
            <a:r>
              <a:rPr lang="en-US" sz="1600" dirty="0" err="1">
                <a:latin typeface="Tahoma" charset="0"/>
                <a:ea typeface="Calibri" charset="0"/>
              </a:rPr>
              <a:t>бол</a:t>
            </a:r>
            <a:r>
              <a:rPr lang="mn-MN" sz="1600" dirty="0">
                <a:latin typeface="Tahoma" charset="0"/>
                <a:ea typeface="Calibri" charset="0"/>
              </a:rPr>
              <a:t>сны 216 </a:t>
            </a:r>
            <a:r>
              <a:rPr lang="en-US" sz="1600" dirty="0">
                <a:latin typeface="Tahoma" charset="0"/>
                <a:ea typeface="Calibri" charset="0"/>
              </a:rPr>
              <a:t>(</a:t>
            </a:r>
            <a:r>
              <a:rPr lang="mn-MN" sz="1600" dirty="0">
                <a:latin typeface="Tahoma" charset="0"/>
                <a:ea typeface="Calibri" charset="0"/>
              </a:rPr>
              <a:t>46.</a:t>
            </a:r>
            <a:r>
              <a:rPr lang="en-US" sz="1600" dirty="0">
                <a:latin typeface="Tahoma" charset="0"/>
                <a:ea typeface="Calibri" charset="0"/>
              </a:rPr>
              <a:t>3%) </a:t>
            </a:r>
            <a:r>
              <a:rPr lang="en-US" sz="1600" dirty="0" err="1">
                <a:latin typeface="Tahoma" charset="0"/>
                <a:ea typeface="Calibri" charset="0"/>
              </a:rPr>
              <a:t>нь</a:t>
            </a:r>
            <a:r>
              <a:rPr lang="en-US" sz="1600" dirty="0">
                <a:latin typeface="Tahoma" charset="0"/>
                <a:ea typeface="Calibri" charset="0"/>
              </a:rPr>
              <a:t> </a:t>
            </a:r>
            <a:r>
              <a:rPr lang="en-US" sz="1600" dirty="0" err="1">
                <a:latin typeface="Tahoma" charset="0"/>
                <a:ea typeface="Calibri" charset="0"/>
              </a:rPr>
              <a:t>эмэгтэйчүүд</a:t>
            </a:r>
            <a:r>
              <a:rPr lang="en-US" sz="1600" dirty="0">
                <a:latin typeface="Tahoma" charset="0"/>
                <a:ea typeface="Calibri" charset="0"/>
              </a:rPr>
              <a:t> </a:t>
            </a:r>
            <a:r>
              <a:rPr lang="en-US" sz="1600" dirty="0" err="1">
                <a:latin typeface="Tahoma" charset="0"/>
                <a:ea typeface="Calibri" charset="0"/>
              </a:rPr>
              <a:t>байна</a:t>
            </a:r>
            <a:r>
              <a:rPr lang="en-US" sz="1600" dirty="0">
                <a:latin typeface="Tahoma" charset="0"/>
                <a:ea typeface="Calibri" charset="0"/>
              </a:rPr>
              <a:t>. </a:t>
            </a:r>
          </a:p>
        </p:txBody>
      </p:sp>
      <p:pic>
        <p:nvPicPr>
          <p:cNvPr id="33" name="Picture 32"/>
          <p:cNvPicPr>
            <a:picLocks noChangeAspect="1"/>
          </p:cNvPicPr>
          <p:nvPr/>
        </p:nvPicPr>
        <p:blipFill>
          <a:blip r:embed="rId6" cstate="print"/>
          <a:stretch>
            <a:fillRect/>
          </a:stretch>
        </p:blipFill>
        <p:spPr>
          <a:xfrm>
            <a:off x="1371600" y="5181600"/>
            <a:ext cx="3048000" cy="853548"/>
          </a:xfrm>
          <a:prstGeom prst="rect">
            <a:avLst/>
          </a:prstGeom>
        </p:spPr>
      </p:pic>
      <p:sp>
        <p:nvSpPr>
          <p:cNvPr id="34" name="Rectangle 33"/>
          <p:cNvSpPr/>
          <p:nvPr/>
        </p:nvSpPr>
        <p:spPr>
          <a:xfrm>
            <a:off x="5334000" y="5002429"/>
            <a:ext cx="6553200" cy="1077218"/>
          </a:xfrm>
          <a:prstGeom prst="rect">
            <a:avLst/>
          </a:prstGeom>
        </p:spPr>
        <p:txBody>
          <a:bodyPr wrap="square">
            <a:spAutoFit/>
          </a:bodyPr>
          <a:lstStyle/>
          <a:p>
            <a:pPr algn="just"/>
            <a:r>
              <a:rPr lang="en-US" sz="1600" dirty="0" err="1">
                <a:latin typeface="Tahoma" panose="020B0604030504040204" pitchFamily="34" charset="0"/>
                <a:ea typeface="Tahoma" panose="020B0604030504040204" pitchFamily="34" charset="0"/>
                <a:cs typeface="Tahoma" panose="020B0604030504040204" pitchFamily="34" charset="0"/>
              </a:rPr>
              <a:t>Аймг</a:t>
            </a:r>
            <a:r>
              <a:rPr lang="mn-MN" sz="1600" dirty="0">
                <a:latin typeface="Tahoma" panose="020B0604030504040204" pitchFamily="34" charset="0"/>
                <a:ea typeface="Tahoma" panose="020B0604030504040204" pitchFamily="34" charset="0"/>
                <a:cs typeface="Tahoma" panose="020B0604030504040204" pitchFamily="34" charset="0"/>
              </a:rPr>
              <a:t>ийн </a:t>
            </a:r>
            <a:r>
              <a:rPr lang="en-US" sz="1600" dirty="0" err="1">
                <a:latin typeface="Tahoma" panose="020B0604030504040204" pitchFamily="34" charset="0"/>
                <a:ea typeface="Tahoma" panose="020B0604030504040204" pitchFamily="34" charset="0"/>
                <a:cs typeface="Tahoma" panose="020B0604030504040204" pitchFamily="34" charset="0"/>
              </a:rPr>
              <a:t>хөдөлмөр</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эрхлэлтийн</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байгууллагад</a:t>
            </a:r>
            <a:r>
              <a:rPr lang="en-US" sz="1600" dirty="0">
                <a:latin typeface="Tahoma" panose="020B0604030504040204" pitchFamily="34" charset="0"/>
                <a:ea typeface="Tahoma" panose="020B0604030504040204" pitchFamily="34" charset="0"/>
                <a:cs typeface="Tahoma" panose="020B0604030504040204" pitchFamily="34" charset="0"/>
              </a:rPr>
              <a:t> 20</a:t>
            </a:r>
            <a:r>
              <a:rPr lang="mn-MN" sz="1600" dirty="0">
                <a:latin typeface="Tahoma" panose="020B0604030504040204" pitchFamily="34" charset="0"/>
                <a:ea typeface="Tahoma" panose="020B0604030504040204" pitchFamily="34" charset="0"/>
                <a:cs typeface="Tahoma" panose="020B0604030504040204" pitchFamily="34" charset="0"/>
              </a:rPr>
              <a:t>20</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оны</a:t>
            </a:r>
            <a:r>
              <a:rPr lang="en-US" sz="1600" dirty="0">
                <a:latin typeface="Tahoma" panose="020B0604030504040204" pitchFamily="34" charset="0"/>
                <a:ea typeface="Tahoma" panose="020B0604030504040204" pitchFamily="34" charset="0"/>
                <a:cs typeface="Tahoma" panose="020B0604030504040204" pitchFamily="34" charset="0"/>
              </a:rPr>
              <a:t> </a:t>
            </a:r>
            <a:r>
              <a:rPr lang="mn-MN" sz="1600" dirty="0">
                <a:latin typeface="Tahoma" panose="020B0604030504040204" pitchFamily="34" charset="0"/>
                <a:ea typeface="Tahoma" panose="020B0604030504040204" pitchFamily="34" charset="0"/>
                <a:cs typeface="Tahoma" panose="020B0604030504040204" pitchFamily="34" charset="0"/>
              </a:rPr>
              <a:t>5</a:t>
            </a:r>
            <a:r>
              <a:rPr lang="en-US" sz="1600" dirty="0">
                <a:latin typeface="Tahoma" panose="020B0604030504040204" pitchFamily="34" charset="0"/>
                <a:ea typeface="Tahoma" panose="020B0604030504040204" pitchFamily="34" charset="0"/>
                <a:cs typeface="Tahoma" panose="020B0604030504040204" pitchFamily="34" charset="0"/>
              </a:rPr>
              <a:t> </a:t>
            </a:r>
            <a:r>
              <a:rPr lang="mn-MN" sz="1600" dirty="0">
                <a:latin typeface="Tahoma" panose="020B0604030504040204" pitchFamily="34" charset="0"/>
                <a:ea typeface="Tahoma" panose="020B0604030504040204" pitchFamily="34" charset="0"/>
                <a:cs typeface="Tahoma" panose="020B0604030504040204" pitchFamily="34" charset="0"/>
              </a:rPr>
              <a:t>сард</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ажилгүй</a:t>
            </a:r>
            <a:r>
              <a:rPr lang="en-US" sz="1600" dirty="0">
                <a:latin typeface="Tahoma" panose="020B0604030504040204" pitchFamily="34" charset="0"/>
                <a:ea typeface="Tahoma" panose="020B0604030504040204" pitchFamily="34" charset="0"/>
                <a:cs typeface="Tahoma" panose="020B0604030504040204" pitchFamily="34" charset="0"/>
              </a:rPr>
              <a:t> </a:t>
            </a:r>
            <a:r>
              <a:rPr lang="mn-MN" sz="1600" dirty="0">
                <a:latin typeface="Tahoma" panose="020B0604030504040204" pitchFamily="34" charset="0"/>
                <a:ea typeface="Tahoma" panose="020B0604030504040204" pitchFamily="34" charset="0"/>
                <a:cs typeface="Tahoma" panose="020B0604030504040204" pitchFamily="34" charset="0"/>
              </a:rPr>
              <a:t>760</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иргэн</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шинээр</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бүртгүүлж</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бүртгэлтэй</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байсан</a:t>
            </a:r>
            <a:r>
              <a:rPr lang="en-US" sz="1600" dirty="0">
                <a:latin typeface="Tahoma" panose="020B0604030504040204" pitchFamily="34" charset="0"/>
                <a:ea typeface="Tahoma" panose="020B0604030504040204" pitchFamily="34" charset="0"/>
                <a:cs typeface="Tahoma" panose="020B0604030504040204" pitchFamily="34" charset="0"/>
              </a:rPr>
              <a:t> </a:t>
            </a:r>
            <a:r>
              <a:rPr lang="mn-MN" sz="1600" dirty="0">
                <a:latin typeface="Tahoma" panose="020B0604030504040204" pitchFamily="34" charset="0"/>
                <a:ea typeface="Tahoma" panose="020B0604030504040204" pitchFamily="34" charset="0"/>
                <a:cs typeface="Tahoma" panose="020B0604030504040204" pitchFamily="34" charset="0"/>
              </a:rPr>
              <a:t>230</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иргэн</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ажилд</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зуучлагдан</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орж</a:t>
            </a:r>
            <a:r>
              <a:rPr lang="en-US" sz="1600" dirty="0">
                <a:latin typeface="Tahoma" panose="020B0604030504040204" pitchFamily="34" charset="0"/>
                <a:ea typeface="Tahoma" panose="020B0604030504040204" pitchFamily="34" charset="0"/>
                <a:cs typeface="Tahoma" panose="020B0604030504040204" pitchFamily="34" charset="0"/>
              </a:rPr>
              <a:t>, </a:t>
            </a:r>
            <a:r>
              <a:rPr lang="mn-MN" sz="1600" dirty="0">
                <a:latin typeface="Tahoma" panose="020B0604030504040204" pitchFamily="34" charset="0"/>
                <a:ea typeface="Tahoma" panose="020B0604030504040204" pitchFamily="34" charset="0"/>
                <a:cs typeface="Tahoma" panose="020B0604030504040204" pitchFamily="34" charset="0"/>
              </a:rPr>
              <a:t>693</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иргэн</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ажил</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идэвхтэй</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хайхгүй</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байгаа</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шалтгаанаар</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бүртгэлээс</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хасагдсан</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байна</a:t>
            </a:r>
            <a:r>
              <a:rPr lang="en-US" sz="1600" dirty="0">
                <a:latin typeface="Tahoma" panose="020B0604030504040204" pitchFamily="34" charset="0"/>
                <a:ea typeface="Tahoma" panose="020B0604030504040204" pitchFamily="34" charset="0"/>
                <a:cs typeface="Tahoma" panose="020B0604030504040204" pitchFamily="34" charset="0"/>
              </a:rPr>
              <a:t>. </a:t>
            </a:r>
          </a:p>
        </p:txBody>
      </p:sp>
      <p:sp>
        <p:nvSpPr>
          <p:cNvPr id="35" name="Rectangle 34"/>
          <p:cNvSpPr/>
          <p:nvPr/>
        </p:nvSpPr>
        <p:spPr>
          <a:xfrm>
            <a:off x="1259667" y="6096000"/>
            <a:ext cx="3299633" cy="584775"/>
          </a:xfrm>
          <a:prstGeom prst="rect">
            <a:avLst/>
          </a:prstGeom>
        </p:spPr>
        <p:txBody>
          <a:bodyPr wrap="square">
            <a:spAutoFit/>
          </a:bodyPr>
          <a:lstStyle/>
          <a:p>
            <a:r>
              <a:rPr lang="mn-MN" sz="1600" dirty="0">
                <a:solidFill>
                  <a:srgbClr val="00D0A8"/>
                </a:solidFill>
                <a:latin typeface="Tahoma" charset="0"/>
                <a:ea typeface="Calibri" charset="0"/>
              </a:rPr>
              <a:t>230</a:t>
            </a:r>
            <a:r>
              <a:rPr lang="mn-MN" sz="1600" dirty="0">
                <a:solidFill>
                  <a:srgbClr val="00D0A8"/>
                </a:solidFill>
                <a:effectLst/>
                <a:latin typeface="Tahoma" charset="0"/>
                <a:ea typeface="Calibri" charset="0"/>
              </a:rPr>
              <a:t> иргэн</a:t>
            </a:r>
            <a:endParaRPr lang="en-US" sz="1600" dirty="0">
              <a:solidFill>
                <a:srgbClr val="00D0A8"/>
              </a:solidFill>
              <a:effectLst/>
              <a:latin typeface="Tahoma" charset="0"/>
              <a:ea typeface="Calibri" charset="0"/>
            </a:endParaRPr>
          </a:p>
          <a:p>
            <a:r>
              <a:rPr lang="mn-MN" sz="1600" dirty="0">
                <a:solidFill>
                  <a:srgbClr val="00D0A8"/>
                </a:solidFill>
                <a:effectLst/>
                <a:latin typeface="Tahoma" charset="0"/>
                <a:ea typeface="Calibri" charset="0"/>
              </a:rPr>
              <a:t>ажилд зуучлагдан оржээ</a:t>
            </a:r>
            <a:r>
              <a:rPr lang="en-US" sz="1600" dirty="0">
                <a:solidFill>
                  <a:srgbClr val="00D0A8"/>
                </a:solidFill>
                <a:effectLst/>
              </a:rPr>
              <a:t> </a:t>
            </a:r>
            <a:endParaRPr lang="en-US" sz="1600" dirty="0">
              <a:solidFill>
                <a:srgbClr val="00D0A8"/>
              </a:solidFill>
            </a:endParaRPr>
          </a:p>
        </p:txBody>
      </p:sp>
      <p:pic>
        <p:nvPicPr>
          <p:cNvPr id="37" name="Picture 36"/>
          <p:cNvPicPr>
            <a:picLocks noChangeAspect="1"/>
          </p:cNvPicPr>
          <p:nvPr/>
        </p:nvPicPr>
        <p:blipFill>
          <a:blip r:embed="rId7" cstate="print"/>
          <a:stretch>
            <a:fillRect/>
          </a:stretch>
        </p:blipFill>
        <p:spPr>
          <a:xfrm>
            <a:off x="4419600" y="5181600"/>
            <a:ext cx="533400" cy="881204"/>
          </a:xfrm>
          <a:prstGeom prst="rect">
            <a:avLst/>
          </a:prstGeom>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19506" y="3556599"/>
            <a:ext cx="1177467" cy="1086958"/>
          </a:xfrm>
          <a:prstGeom prst="rect">
            <a:avLst/>
          </a:prstGeom>
        </p:spPr>
      </p:pic>
      <p:sp>
        <p:nvSpPr>
          <p:cNvPr id="2" name="Rectangle 1">
            <a:extLst>
              <a:ext uri="{FF2B5EF4-FFF2-40B4-BE49-F238E27FC236}">
                <a16:creationId xmlns:a16="http://schemas.microsoft.com/office/drawing/2014/main" id="{ADAF6DE4-563A-430B-8B65-056AE5B5D541}"/>
              </a:ext>
            </a:extLst>
          </p:cNvPr>
          <p:cNvSpPr/>
          <p:nvPr/>
        </p:nvSpPr>
        <p:spPr>
          <a:xfrm>
            <a:off x="6514359" y="4221321"/>
            <a:ext cx="5372841" cy="658642"/>
          </a:xfrm>
          <a:prstGeom prst="rect">
            <a:avLst/>
          </a:prstGeom>
        </p:spPr>
        <p:txBody>
          <a:bodyPr wrap="square">
            <a:spAutoFit/>
          </a:bodyPr>
          <a:lstStyle/>
          <a:p>
            <a:pPr indent="457200" algn="just">
              <a:lnSpc>
                <a:spcPct val="115000"/>
              </a:lnSpc>
            </a:pPr>
            <a:r>
              <a:rPr lang="mn-MN" sz="1600" dirty="0">
                <a:latin typeface="Tahoma" panose="020B0604030504040204" pitchFamily="34" charset="0"/>
                <a:ea typeface="Tahoma" panose="020B0604030504040204" pitchFamily="34" charset="0"/>
                <a:cs typeface="Tahoma" panose="020B0604030504040204" pitchFamily="34" charset="0"/>
              </a:rPr>
              <a:t>Бүртгэлтэй ажилгүй иргэдийн 53.1 хувийг 15-34 насны залуучууд эзэлж байна. </a:t>
            </a:r>
            <a:endParaRPr lang="en-US" sz="1400" dirty="0">
              <a:effectLst/>
              <a:latin typeface="Tahoma" panose="020B0604030504040204" pitchFamily="34" charset="0"/>
              <a:ea typeface="Tahoma" panose="020B0604030504040204" pitchFamily="34" charset="0"/>
              <a:cs typeface="Tahoma" panose="020B0604030504040204" pitchFamily="34" charset="0"/>
            </a:endParaRPr>
          </a:p>
        </p:txBody>
      </p:sp>
      <p:pic>
        <p:nvPicPr>
          <p:cNvPr id="36" name="Picture 35"/>
          <p:cNvPicPr>
            <a:picLocks noChangeAspect="1"/>
          </p:cNvPicPr>
          <p:nvPr/>
        </p:nvPicPr>
        <p:blipFill>
          <a:blip r:embed="rId5" cstate="print"/>
          <a:stretch>
            <a:fillRect/>
          </a:stretch>
        </p:blipFill>
        <p:spPr>
          <a:xfrm>
            <a:off x="3448738" y="1477655"/>
            <a:ext cx="437462" cy="8845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0000"/>
    </mc:Choice>
    <mc:Fallback xmlns="">
      <p:transition spd="slow" advTm="4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stretch>
            <a:fillRect/>
          </a:stretch>
        </p:blipFill>
        <p:spPr>
          <a:xfrm>
            <a:off x="1295400" y="404149"/>
            <a:ext cx="906887" cy="815051"/>
          </a:xfrm>
          <a:prstGeom prst="rect">
            <a:avLst/>
          </a:prstGeom>
        </p:spPr>
      </p:pic>
      <p:sp>
        <p:nvSpPr>
          <p:cNvPr id="10" name="Rectangle 9"/>
          <p:cNvSpPr/>
          <p:nvPr/>
        </p:nvSpPr>
        <p:spPr>
          <a:xfrm>
            <a:off x="2438400" y="533400"/>
            <a:ext cx="8915400" cy="461665"/>
          </a:xfrm>
          <a:prstGeom prst="rect">
            <a:avLst/>
          </a:prstGeom>
          <a:noFill/>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НИЙГМИЙН ДААТГАЛ, ХАЛАМЖ</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pic>
        <p:nvPicPr>
          <p:cNvPr id="11" name="Picture 10"/>
          <p:cNvPicPr>
            <a:picLocks noChangeAspect="1"/>
          </p:cNvPicPr>
          <p:nvPr/>
        </p:nvPicPr>
        <p:blipFill>
          <a:blip r:embed="rId3" cstate="print"/>
          <a:stretch>
            <a:fillRect/>
          </a:stretch>
        </p:blipFill>
        <p:spPr>
          <a:xfrm>
            <a:off x="1161423" y="1449123"/>
            <a:ext cx="10537209" cy="1195956"/>
          </a:xfrm>
          <a:prstGeom prst="rect">
            <a:avLst/>
          </a:prstGeom>
        </p:spPr>
      </p:pic>
      <p:pic>
        <p:nvPicPr>
          <p:cNvPr id="12" name="Picture 11"/>
          <p:cNvPicPr>
            <a:picLocks noChangeAspect="1"/>
          </p:cNvPicPr>
          <p:nvPr/>
        </p:nvPicPr>
        <p:blipFill>
          <a:blip r:embed="rId4" cstate="print"/>
          <a:stretch>
            <a:fillRect/>
          </a:stretch>
        </p:blipFill>
        <p:spPr>
          <a:xfrm>
            <a:off x="1161423" y="3183642"/>
            <a:ext cx="10615182" cy="1083558"/>
          </a:xfrm>
          <a:prstGeom prst="rect">
            <a:avLst/>
          </a:prstGeom>
        </p:spPr>
      </p:pic>
      <p:pic>
        <p:nvPicPr>
          <p:cNvPr id="13" name="Picture 12"/>
          <p:cNvPicPr>
            <a:picLocks noChangeAspect="1"/>
          </p:cNvPicPr>
          <p:nvPr/>
        </p:nvPicPr>
        <p:blipFill>
          <a:blip r:embed="rId5" cstate="print"/>
          <a:stretch>
            <a:fillRect/>
          </a:stretch>
        </p:blipFill>
        <p:spPr>
          <a:xfrm>
            <a:off x="1161423" y="4800600"/>
            <a:ext cx="10528350" cy="1143000"/>
          </a:xfrm>
          <a:prstGeom prst="rect">
            <a:avLst/>
          </a:prstGeom>
        </p:spPr>
      </p:pic>
      <p:sp>
        <p:nvSpPr>
          <p:cNvPr id="17" name="Rectangle 16"/>
          <p:cNvSpPr/>
          <p:nvPr/>
        </p:nvSpPr>
        <p:spPr>
          <a:xfrm>
            <a:off x="2438400" y="3433033"/>
            <a:ext cx="9220199" cy="584775"/>
          </a:xfrm>
          <a:prstGeom prst="rect">
            <a:avLst/>
          </a:prstGeom>
        </p:spPr>
        <p:txBody>
          <a:bodyPr wrap="square">
            <a:spAutoFit/>
          </a:bodyPr>
          <a:lstStyle/>
          <a:p>
            <a:pPr algn="just"/>
            <a:r>
              <a:rPr lang="mn-MN" sz="1600" dirty="0">
                <a:latin typeface="Tahoma" panose="020B0604030504040204" pitchFamily="34" charset="0"/>
                <a:ea typeface="Tahoma" panose="020B0604030504040204" pitchFamily="34" charset="0"/>
                <a:cs typeface="Tahoma" panose="020B0604030504040204" pitchFamily="34" charset="0"/>
              </a:rPr>
              <a:t>Нийгмийн даатгалын сангийн орлогын 343</a:t>
            </a:r>
            <a:r>
              <a:rPr lang="en-US" sz="1600" dirty="0">
                <a:latin typeface="Tahoma" panose="020B0604030504040204" pitchFamily="34" charset="0"/>
                <a:ea typeface="Tahoma" panose="020B0604030504040204" pitchFamily="34" charset="0"/>
                <a:cs typeface="Tahoma" panose="020B0604030504040204" pitchFamily="34" charset="0"/>
              </a:rPr>
              <a:t>.</a:t>
            </a:r>
            <a:r>
              <a:rPr lang="mn-MN" sz="1600" dirty="0">
                <a:latin typeface="Tahoma" panose="020B0604030504040204" pitchFamily="34" charset="0"/>
                <a:ea typeface="Tahoma" panose="020B0604030504040204" pitchFamily="34" charset="0"/>
                <a:cs typeface="Tahoma" panose="020B0604030504040204" pitchFamily="34" charset="0"/>
              </a:rPr>
              <a:t>4</a:t>
            </a:r>
            <a:r>
              <a:rPr lang="en-US" sz="1600" dirty="0">
                <a:latin typeface="Tahoma" panose="020B0604030504040204" pitchFamily="34" charset="0"/>
                <a:ea typeface="Tahoma" panose="020B0604030504040204" pitchFamily="34" charset="0"/>
                <a:cs typeface="Tahoma" panose="020B0604030504040204" pitchFamily="34" charset="0"/>
              </a:rPr>
              <a:t> </a:t>
            </a:r>
            <a:r>
              <a:rPr lang="mn-MN" sz="1600" dirty="0">
                <a:latin typeface="Tahoma" panose="020B0604030504040204" pitchFamily="34" charset="0"/>
                <a:ea typeface="Tahoma" panose="020B0604030504040204" pitchFamily="34" charset="0"/>
                <a:cs typeface="Tahoma" panose="020B0604030504040204" pitchFamily="34" charset="0"/>
              </a:rPr>
              <a:t>сая төгрөг</a:t>
            </a:r>
            <a:r>
              <a:rPr lang="en-US" sz="1600" dirty="0">
                <a:latin typeface="Tahoma" panose="020B0604030504040204" pitchFamily="34" charset="0"/>
                <a:ea typeface="Tahoma" panose="020B0604030504040204" pitchFamily="34" charset="0"/>
                <a:cs typeface="Tahoma" panose="020B0604030504040204" pitchFamily="34" charset="0"/>
              </a:rPr>
              <a:t> (</a:t>
            </a:r>
            <a:r>
              <a:rPr lang="mn-MN" sz="1600" dirty="0">
                <a:latin typeface="Tahoma" panose="020B0604030504040204" pitchFamily="34" charset="0"/>
                <a:ea typeface="Tahoma" panose="020B0604030504040204" pitchFamily="34" charset="0"/>
                <a:cs typeface="Tahoma" panose="020B0604030504040204" pitchFamily="34" charset="0"/>
              </a:rPr>
              <a:t>0.1 хувь</a:t>
            </a:r>
            <a:r>
              <a:rPr lang="en-US" sz="1600" dirty="0">
                <a:latin typeface="Tahoma" panose="020B0604030504040204" pitchFamily="34" charset="0"/>
                <a:ea typeface="Tahoma" panose="020B0604030504040204" pitchFamily="34" charset="0"/>
                <a:cs typeface="Tahoma" panose="020B0604030504040204" pitchFamily="34" charset="0"/>
              </a:rPr>
              <a:t>)</a:t>
            </a:r>
            <a:r>
              <a:rPr lang="mn-MN" sz="1600" dirty="0">
                <a:latin typeface="Tahoma" panose="020B0604030504040204" pitchFamily="34" charset="0"/>
                <a:ea typeface="Tahoma" panose="020B0604030504040204" pitchFamily="34" charset="0"/>
                <a:cs typeface="Tahoma" panose="020B0604030504040204" pitchFamily="34" charset="0"/>
              </a:rPr>
              <a:t>-ийг сайн дурын даатгуулагчдын шимтгэлийн орлого бүрдүүлсэн байна. </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18" name="Rectangle 17"/>
          <p:cNvSpPr/>
          <p:nvPr/>
        </p:nvSpPr>
        <p:spPr>
          <a:xfrm>
            <a:off x="2428008" y="1540603"/>
            <a:ext cx="9218427" cy="1077218"/>
          </a:xfrm>
          <a:prstGeom prst="rect">
            <a:avLst/>
          </a:prstGeom>
        </p:spPr>
        <p:txBody>
          <a:bodyPr wrap="square">
            <a:spAutoFit/>
          </a:bodyPr>
          <a:lstStyle/>
          <a:p>
            <a:pPr algn="just"/>
            <a:r>
              <a:rPr lang="mn-MN" sz="1600" dirty="0">
                <a:latin typeface="Tahoma" panose="020B0604030504040204" pitchFamily="34" charset="0"/>
                <a:ea typeface="Tahoma" panose="020B0604030504040204" pitchFamily="34" charset="0"/>
                <a:cs typeface="Tahoma" panose="020B0604030504040204" pitchFamily="34" charset="0"/>
              </a:rPr>
              <a:t>Нийгмийн даатгалын хэлтсийн мэдээллээр нийгмийн даатгалын сангийн орлого 2020 оны 1р улирлын байдлаар 3.8 тэрбум төгрөг болж, өмнөх оны мөн үеэс 0.3 (7.3%) тэрбум төгрөгөөр буурсан бөгөөд зарлага 9.1 тэрбум болж, өмнөх оны мөн үеэс 1.5 (19.7%) тэрбум төгрөгөөр өслөө.</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28" name="Rectangle 27"/>
          <p:cNvSpPr/>
          <p:nvPr/>
        </p:nvSpPr>
        <p:spPr>
          <a:xfrm>
            <a:off x="2459287" y="4956601"/>
            <a:ext cx="9220199" cy="830997"/>
          </a:xfrm>
          <a:prstGeom prst="rect">
            <a:avLst/>
          </a:prstGeom>
        </p:spPr>
        <p:txBody>
          <a:bodyPr wrap="square">
            <a:spAutoFit/>
          </a:bodyPr>
          <a:lstStyle/>
          <a:p>
            <a:pPr algn="just"/>
            <a:r>
              <a:rPr lang="mn-MN" sz="1600" dirty="0">
                <a:latin typeface="Tahoma" panose="020B0604030504040204" pitchFamily="34" charset="0"/>
                <a:ea typeface="Tahoma" panose="020B0604030504040204" pitchFamily="34" charset="0"/>
                <a:cs typeface="Tahoma" panose="020B0604030504040204" pitchFamily="34" charset="0"/>
              </a:rPr>
              <a:t>Нийгмийн халамжийн сангаас</a:t>
            </a:r>
            <a:r>
              <a:rPr lang="en-US" sz="1600" dirty="0">
                <a:latin typeface="Tahoma" panose="020B0604030504040204" pitchFamily="34" charset="0"/>
                <a:ea typeface="Tahoma" panose="020B0604030504040204" pitchFamily="34" charset="0"/>
                <a:cs typeface="Tahoma" panose="020B0604030504040204" pitchFamily="34" charset="0"/>
              </a:rPr>
              <a:t> </a:t>
            </a:r>
            <a:r>
              <a:rPr lang="mn-MN" sz="1600" dirty="0">
                <a:latin typeface="Tahoma" panose="020B0604030504040204" pitchFamily="34" charset="0"/>
                <a:ea typeface="Tahoma" panose="020B0604030504040204" pitchFamily="34" charset="0"/>
                <a:cs typeface="Tahoma" panose="020B0604030504040204" pitchFamily="34" charset="0"/>
              </a:rPr>
              <a:t>нийт 2.8 тэрбум төгрөгийг 21.1 мянган иргэнд, үүнээс улсын төсвөөс 2.7 тэрбум төгрөгийг давхардсан тоогоор 20.4 мянган иргэнд, орон нутгийн төсвөөс 0.7 мянган хүнд 0.7 тэрбум төгрөгийг тус тус олгосон байна.   </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1824226"/>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0134600" y="6172200"/>
            <a:ext cx="1905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6" name="Rectangle 1"/>
          <p:cNvSpPr>
            <a:spLocks noChangeArrowheads="1"/>
          </p:cNvSpPr>
          <p:nvPr/>
        </p:nvSpPr>
        <p:spPr bwMode="auto">
          <a:xfrm>
            <a:off x="2819400" y="5105400"/>
            <a:ext cx="2174875" cy="1384995"/>
          </a:xfrm>
          <a:prstGeom prst="rect">
            <a:avLst/>
          </a:prstGeom>
          <a:noFill/>
          <a:ln w="9525">
            <a:noFill/>
            <a:miter lim="800000"/>
            <a:headEnd/>
            <a:tailEnd/>
          </a:ln>
        </p:spPr>
        <p:txBody>
          <a:bodyPr>
            <a:spAutoFit/>
          </a:bodyPr>
          <a:lstStyle/>
          <a:p>
            <a:pPr algn="ctr"/>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mn-MN" sz="1400" b="1" dirty="0">
                <a:solidFill>
                  <a:schemeClr val="bg1"/>
                </a:solidFill>
                <a:latin typeface="Tahoma" panose="020B0604030504040204" pitchFamily="34" charset="0"/>
                <a:ea typeface="Tahoma" panose="020B0604030504040204" pitchFamily="34" charset="0"/>
                <a:cs typeface="Tahoma" panose="020B0604030504040204" pitchFamily="34" charset="0"/>
              </a:rPr>
              <a:t> Улсын хэмжээнд бүртгэлтэй ажилгүй иргэдийн </a:t>
            </a:r>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57</a:t>
            </a:r>
            <a:r>
              <a:rPr lang="mn-MN" sz="1400"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1</a:t>
            </a:r>
            <a:r>
              <a:rPr lang="mn-MN" sz="1400" b="1" dirty="0">
                <a:solidFill>
                  <a:schemeClr val="bg1"/>
                </a:solidFill>
                <a:latin typeface="Tahoma" panose="020B0604030504040204" pitchFamily="34" charset="0"/>
                <a:ea typeface="Tahoma" panose="020B0604030504040204" pitchFamily="34" charset="0"/>
                <a:cs typeface="Tahoma" panose="020B0604030504040204" pitchFamily="34" charset="0"/>
              </a:rPr>
              <a:t> хувийг 15-34 насны залуучууд эзэлж байна.</a:t>
            </a:r>
            <a:endPar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2" name="Rectangle 13"/>
          <p:cNvSpPr>
            <a:spLocks noChangeArrowheads="1"/>
          </p:cNvSpPr>
          <p:nvPr/>
        </p:nvSpPr>
        <p:spPr bwMode="auto">
          <a:xfrm>
            <a:off x="1706563" y="4233863"/>
            <a:ext cx="960437" cy="261937"/>
          </a:xfrm>
          <a:prstGeom prst="rect">
            <a:avLst/>
          </a:prstGeom>
          <a:noFill/>
          <a:ln w="9525">
            <a:noFill/>
            <a:miter lim="800000"/>
            <a:headEnd/>
            <a:tailEnd/>
          </a:ln>
        </p:spPr>
        <p:txBody>
          <a:bodyPr>
            <a:spAutoFit/>
          </a:bodyPr>
          <a:lstStyle/>
          <a:p>
            <a:pPr algn="ctr" fontAlgn="b"/>
            <a:r>
              <a:rPr lang="en-US" altLang="en-US" sz="1100" b="1" dirty="0">
                <a:solidFill>
                  <a:schemeClr val="bg1"/>
                </a:solidFill>
                <a:latin typeface="Tahoma" panose="020B0604030504040204" pitchFamily="34" charset="0"/>
                <a:ea typeface="Tahoma" panose="020B0604030504040204" pitchFamily="34" charset="0"/>
                <a:cs typeface="Tahoma" panose="020B0604030504040204" pitchFamily="34" charset="0"/>
              </a:rPr>
              <a:t>2016  XII</a:t>
            </a:r>
            <a:endParaRPr lang="mn-MN" altLang="en-US"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13"/>
          <p:cNvSpPr>
            <a:spLocks noChangeArrowheads="1"/>
          </p:cNvSpPr>
          <p:nvPr/>
        </p:nvSpPr>
        <p:spPr bwMode="auto">
          <a:xfrm>
            <a:off x="1630363" y="5638800"/>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2016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13"/>
          <p:cNvSpPr>
            <a:spLocks noChangeArrowheads="1"/>
          </p:cNvSpPr>
          <p:nvPr/>
        </p:nvSpPr>
        <p:spPr bwMode="auto">
          <a:xfrm>
            <a:off x="1630363" y="4986338"/>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2015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a:spLocks noChangeArrowheads="1"/>
          </p:cNvSpPr>
          <p:nvPr/>
        </p:nvSpPr>
        <p:spPr bwMode="auto">
          <a:xfrm>
            <a:off x="1630363" y="1727200"/>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2014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9" name="Rectangle 13"/>
          <p:cNvSpPr>
            <a:spLocks noChangeArrowheads="1"/>
          </p:cNvSpPr>
          <p:nvPr/>
        </p:nvSpPr>
        <p:spPr bwMode="auto">
          <a:xfrm>
            <a:off x="6735763" y="5667375"/>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2016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0" name="Rectangle 13"/>
          <p:cNvSpPr>
            <a:spLocks noChangeArrowheads="1"/>
          </p:cNvSpPr>
          <p:nvPr/>
        </p:nvSpPr>
        <p:spPr bwMode="auto">
          <a:xfrm>
            <a:off x="6735763" y="5014913"/>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2015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1" name="Rectangle 20"/>
          <p:cNvSpPr>
            <a:spLocks noChangeArrowheads="1"/>
          </p:cNvSpPr>
          <p:nvPr/>
        </p:nvSpPr>
        <p:spPr bwMode="auto">
          <a:xfrm>
            <a:off x="6735763" y="1752600"/>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2014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27" name="Picture 26"/>
          <p:cNvPicPr>
            <a:picLocks noChangeAspect="1"/>
          </p:cNvPicPr>
          <p:nvPr/>
        </p:nvPicPr>
        <p:blipFill>
          <a:blip r:embed="rId2" cstate="print"/>
          <a:stretch>
            <a:fillRect/>
          </a:stretch>
        </p:blipFill>
        <p:spPr>
          <a:xfrm>
            <a:off x="1161973" y="845403"/>
            <a:ext cx="10591800" cy="6088797"/>
          </a:xfrm>
          <a:prstGeom prst="rect">
            <a:avLst/>
          </a:prstGeom>
        </p:spPr>
      </p:pic>
      <p:sp>
        <p:nvSpPr>
          <p:cNvPr id="28" name="Rectangle 27"/>
          <p:cNvSpPr/>
          <p:nvPr/>
        </p:nvSpPr>
        <p:spPr>
          <a:xfrm>
            <a:off x="2819400" y="1257625"/>
            <a:ext cx="8534400" cy="830997"/>
          </a:xfrm>
          <a:prstGeom prst="rect">
            <a:avLst/>
          </a:prstGeom>
        </p:spPr>
        <p:txBody>
          <a:bodyPr wrap="square">
            <a:spAutoFit/>
          </a:bodyPr>
          <a:lstStyle/>
          <a:p>
            <a:pPr algn="just"/>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Сүхбаатар аймагт 20</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20</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 оны </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4</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-р сард </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423</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 эх амаржиж, амьд төрсөн хүүхэд </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429</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 болж, өмнөх оноос амаржсан эх </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14</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3</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4</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%)-өөр, амьд төрсөн хүүхэд 18 (4.4%)-оор тус тус өссөн байна.</a:t>
            </a:r>
            <a:endParaRPr lang="en-US"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9" name="Rectangle 28"/>
          <p:cNvSpPr/>
          <p:nvPr/>
        </p:nvSpPr>
        <p:spPr>
          <a:xfrm>
            <a:off x="2819400" y="3733800"/>
            <a:ext cx="8486537" cy="584775"/>
          </a:xfrm>
          <a:prstGeom prst="rect">
            <a:avLst/>
          </a:prstGeom>
        </p:spPr>
        <p:txBody>
          <a:bodyPr wrap="square">
            <a:spAutoFit/>
          </a:bodyPr>
          <a:lstStyle/>
          <a:p>
            <a:pPr algn="just"/>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Нялхсын эндэгдэл 2020 оны 4-р сард 4 болж, өмнөх оноос 1 хүүхдээр буурч, тав хүртэлх насны хүүхдийн эндэгдэл 4 байна. </a:t>
            </a:r>
            <a:endPar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sp>
        <p:nvSpPr>
          <p:cNvPr id="32" name="Rectangle 31"/>
          <p:cNvSpPr/>
          <p:nvPr/>
        </p:nvSpPr>
        <p:spPr>
          <a:xfrm>
            <a:off x="2895600" y="4724400"/>
            <a:ext cx="8638937" cy="830997"/>
          </a:xfrm>
          <a:prstGeom prst="rect">
            <a:avLst/>
          </a:prstGeom>
        </p:spPr>
        <p:txBody>
          <a:bodyPr wrap="square">
            <a:spAutoFit/>
          </a:bodyPr>
          <a:lstStyle/>
          <a:p>
            <a:pPr algn="just"/>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Халдварт өвчнөөр өвчлөгчид 2020 оны 4-р сард 184 болж, өмнөх оноос 148 (44.6%)- өөр буурахад салхинцэцэг өвчнөөр өвчлөгчид 88 (60.3%)-аар, тэмбүүгээр өвчлөгчид 49 </a:t>
            </a:r>
            <a:r>
              <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rPr>
              <a:t>(</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60.5 </a:t>
            </a:r>
            <a:r>
              <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rPr>
              <a:t>%)-</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өөр</a:t>
            </a:r>
            <a:r>
              <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rPr>
              <a:t> </a:t>
            </a:r>
            <a:r>
              <a:rPr lang="mn-MN" sz="1600">
                <a:solidFill>
                  <a:srgbClr val="003399"/>
                </a:solidFill>
                <a:latin typeface="Tahoma" panose="020B0604030504040204" pitchFamily="34" charset="0"/>
                <a:ea typeface="Tahoma" panose="020B0604030504040204" pitchFamily="34" charset="0"/>
                <a:cs typeface="Tahoma" panose="020B0604030504040204" pitchFamily="34" charset="0"/>
              </a:rPr>
              <a:t>буурсан </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нь голлон нөлөөлсөн байна. </a:t>
            </a:r>
            <a:endPar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pic>
        <p:nvPicPr>
          <p:cNvPr id="33" name="Picture 32"/>
          <p:cNvPicPr>
            <a:picLocks noChangeAspect="1"/>
          </p:cNvPicPr>
          <p:nvPr/>
        </p:nvPicPr>
        <p:blipFill>
          <a:blip r:embed="rId3" cstate="print"/>
          <a:stretch>
            <a:fillRect/>
          </a:stretch>
        </p:blipFill>
        <p:spPr>
          <a:xfrm>
            <a:off x="1143000" y="4724400"/>
            <a:ext cx="1108829" cy="867805"/>
          </a:xfrm>
          <a:prstGeom prst="rect">
            <a:avLst/>
          </a:prstGeom>
        </p:spPr>
      </p:pic>
      <p:pic>
        <p:nvPicPr>
          <p:cNvPr id="34" name="Picture 33"/>
          <p:cNvPicPr>
            <a:picLocks noChangeAspect="1"/>
          </p:cNvPicPr>
          <p:nvPr/>
        </p:nvPicPr>
        <p:blipFill>
          <a:blip r:embed="rId4" cstate="print"/>
          <a:stretch>
            <a:fillRect/>
          </a:stretch>
        </p:blipFill>
        <p:spPr>
          <a:xfrm>
            <a:off x="914400" y="914400"/>
            <a:ext cx="1313100" cy="838199"/>
          </a:xfrm>
          <a:prstGeom prst="rect">
            <a:avLst/>
          </a:prstGeom>
        </p:spPr>
      </p:pic>
      <p:sp>
        <p:nvSpPr>
          <p:cNvPr id="35" name="Rectangle 34"/>
          <p:cNvSpPr/>
          <p:nvPr/>
        </p:nvSpPr>
        <p:spPr>
          <a:xfrm>
            <a:off x="2819400" y="533400"/>
            <a:ext cx="7772400" cy="461665"/>
          </a:xfrm>
          <a:prstGeom prst="rect">
            <a:avLst/>
          </a:prstGeom>
          <a:noFill/>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Эрүүл мэнд</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pic>
        <p:nvPicPr>
          <p:cNvPr id="36" name="Picture 35"/>
          <p:cNvPicPr>
            <a:picLocks noChangeAspect="1"/>
          </p:cNvPicPr>
          <p:nvPr/>
        </p:nvPicPr>
        <p:blipFill>
          <a:blip r:embed="rId4" cstate="print"/>
          <a:stretch>
            <a:fillRect/>
          </a:stretch>
        </p:blipFill>
        <p:spPr>
          <a:xfrm>
            <a:off x="914400" y="3505200"/>
            <a:ext cx="1313101" cy="838200"/>
          </a:xfrm>
          <a:prstGeom prst="rect">
            <a:avLst/>
          </a:prstGeom>
        </p:spPr>
      </p:pic>
      <p:pic>
        <p:nvPicPr>
          <p:cNvPr id="38" name="Picture 37"/>
          <p:cNvPicPr>
            <a:picLocks noChangeAspect="1"/>
          </p:cNvPicPr>
          <p:nvPr/>
        </p:nvPicPr>
        <p:blipFill>
          <a:blip r:embed="rId3" cstate="print"/>
          <a:stretch>
            <a:fillRect/>
          </a:stretch>
        </p:blipFill>
        <p:spPr>
          <a:xfrm>
            <a:off x="1219200" y="6019800"/>
            <a:ext cx="1108829" cy="867805"/>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9200" y="2209800"/>
            <a:ext cx="1067792" cy="838200"/>
          </a:xfrm>
          <a:prstGeom prst="rect">
            <a:avLst/>
          </a:prstGeom>
        </p:spPr>
      </p:pic>
      <p:sp>
        <p:nvSpPr>
          <p:cNvPr id="25" name="Rectangle 24"/>
          <p:cNvSpPr/>
          <p:nvPr/>
        </p:nvSpPr>
        <p:spPr>
          <a:xfrm>
            <a:off x="2849137" y="2512371"/>
            <a:ext cx="8229601" cy="584775"/>
          </a:xfrm>
          <a:prstGeom prst="rect">
            <a:avLst/>
          </a:prstGeom>
        </p:spPr>
        <p:txBody>
          <a:bodyPr wrap="square">
            <a:spAutoFit/>
          </a:bodyPr>
          <a:lstStyle/>
          <a:p>
            <a:pPr algn="just"/>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100</a:t>
            </a:r>
            <a:r>
              <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rPr>
              <a:t>0</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 хүнд ногдох төрөлт 6.8, нас баралт 2.0</a:t>
            </a:r>
            <a:r>
              <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болж өмнөх оноос төрөлт 0.2 пункт, нас баралт 0.1 пунктээр тус тус өссөн байна. </a:t>
            </a:r>
            <a:endPar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23236571"/>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46450" y="533400"/>
            <a:ext cx="3044550" cy="461665"/>
          </a:xfrm>
          <a:prstGeom prst="rect">
            <a:avLst/>
          </a:prstGeom>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Гэмт хэрэг</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9538" y="3059443"/>
            <a:ext cx="1698462" cy="151702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6450" y="1066530"/>
            <a:ext cx="1977749" cy="1833535"/>
          </a:xfrm>
          <a:prstGeom prst="rect">
            <a:avLst/>
          </a:prstGeom>
        </p:spPr>
      </p:pic>
      <p:sp>
        <p:nvSpPr>
          <p:cNvPr id="10" name="Rectangle 9"/>
          <p:cNvSpPr/>
          <p:nvPr/>
        </p:nvSpPr>
        <p:spPr>
          <a:xfrm>
            <a:off x="3276600" y="1062097"/>
            <a:ext cx="8534400" cy="2062103"/>
          </a:xfrm>
          <a:prstGeom prst="rect">
            <a:avLst/>
          </a:prstGeom>
        </p:spPr>
        <p:txBody>
          <a:bodyPr wrap="square">
            <a:spAutoFit/>
          </a:bodyPr>
          <a:lstStyle/>
          <a:p>
            <a:pPr algn="just"/>
            <a:r>
              <a:rPr lang="mn-MN" sz="1600" dirty="0">
                <a:latin typeface="Tahoma" panose="020B0604030504040204" pitchFamily="34" charset="0"/>
              </a:rPr>
              <a:t>Аймгийн хэмжээнд 2020 оны </a:t>
            </a:r>
            <a:r>
              <a:rPr lang="en-US" sz="1600" dirty="0">
                <a:latin typeface="Tahoma" panose="020B0604030504040204" pitchFamily="34" charset="0"/>
              </a:rPr>
              <a:t>5 </a:t>
            </a:r>
            <a:r>
              <a:rPr lang="mn-MN" sz="1600" dirty="0">
                <a:latin typeface="Tahoma" panose="020B0604030504040204" pitchFamily="34" charset="0"/>
              </a:rPr>
              <a:t>сарын байдлаар </a:t>
            </a:r>
            <a:r>
              <a:rPr lang="en-US" sz="1600" dirty="0">
                <a:latin typeface="Tahoma" panose="020B0604030504040204" pitchFamily="34" charset="0"/>
              </a:rPr>
              <a:t>197</a:t>
            </a:r>
            <a:r>
              <a:rPr lang="mn-MN" sz="1600" dirty="0">
                <a:latin typeface="Tahoma" panose="020B0604030504040204" pitchFamily="34" charset="0"/>
              </a:rPr>
              <a:t> гэмт хэрэг бүртгэгдсэн нь өмнөх оны мөн үеэс </a:t>
            </a:r>
            <a:r>
              <a:rPr lang="en-US" sz="1600" dirty="0">
                <a:latin typeface="Tahoma" panose="020B0604030504040204" pitchFamily="34" charset="0"/>
              </a:rPr>
              <a:t>39</a:t>
            </a:r>
            <a:r>
              <a:rPr lang="mn-MN" sz="1600" dirty="0">
                <a:latin typeface="Tahoma" panose="020B0604030504040204" pitchFamily="34" charset="0"/>
              </a:rPr>
              <a:t> (</a:t>
            </a:r>
            <a:r>
              <a:rPr lang="en-US" sz="1600" dirty="0">
                <a:latin typeface="Tahoma" panose="020B0604030504040204" pitchFamily="34" charset="0"/>
              </a:rPr>
              <a:t>16.5</a:t>
            </a:r>
            <a:r>
              <a:rPr lang="mn-MN" sz="1600" dirty="0">
                <a:latin typeface="Tahoma" panose="020B0604030504040204" pitchFamily="34" charset="0"/>
              </a:rPr>
              <a:t>%)-р буурчээ. </a:t>
            </a:r>
          </a:p>
          <a:p>
            <a:pPr algn="just"/>
            <a:r>
              <a:rPr lang="mn-MN" sz="1600" dirty="0">
                <a:latin typeface="Tahoma" panose="020B0604030504040204" pitchFamily="34" charset="0"/>
                <a:ea typeface="Tahoma" panose="020B0604030504040204" pitchFamily="34" charset="0"/>
                <a:cs typeface="Tahoma" panose="020B0604030504040204" pitchFamily="34" charset="0"/>
              </a:rPr>
              <a:t> </a:t>
            </a:r>
            <a:endParaRPr lang="en-US" sz="1600" dirty="0">
              <a:latin typeface="Tahoma" panose="020B0604030504040204" pitchFamily="34" charset="0"/>
              <a:ea typeface="Tahoma" panose="020B0604030504040204" pitchFamily="34" charset="0"/>
              <a:cs typeface="Tahoma" panose="020B0604030504040204" pitchFamily="34" charset="0"/>
            </a:endParaRPr>
          </a:p>
          <a:p>
            <a:pPr algn="just"/>
            <a:r>
              <a:rPr lang="mn-MN" sz="1600" b="1" dirty="0">
                <a:solidFill>
                  <a:srgbClr val="0033CC"/>
                </a:solidFill>
                <a:latin typeface="Tahoma" panose="020B0604030504040204" pitchFamily="34" charset="0"/>
              </a:rPr>
              <a:t>Өмнөх оны мөн үеэс нийт гэмт хэрэг буурхад </a:t>
            </a:r>
            <a:r>
              <a:rPr lang="mn-MN" sz="1600" dirty="0">
                <a:latin typeface="Tahoma" panose="020B0604030504040204" pitchFamily="34" charset="0"/>
              </a:rPr>
              <a:t>хүний амьд явах эрхийн эсрэг гэмт хэрэг 5 </a:t>
            </a:r>
            <a:r>
              <a:rPr lang="en-US" sz="1600" dirty="0">
                <a:latin typeface="Tahoma" panose="020B0604030504040204" pitchFamily="34" charset="0"/>
              </a:rPr>
              <a:t>(</a:t>
            </a:r>
            <a:r>
              <a:rPr lang="mn-MN" sz="1600" dirty="0">
                <a:latin typeface="Tahoma" panose="020B0604030504040204" pitchFamily="34" charset="0"/>
              </a:rPr>
              <a:t>62.5 хувь</a:t>
            </a:r>
            <a:r>
              <a:rPr lang="en-US" sz="1600" dirty="0">
                <a:latin typeface="Tahoma" panose="020B0604030504040204" pitchFamily="34" charset="0"/>
              </a:rPr>
              <a:t>)</a:t>
            </a:r>
            <a:r>
              <a:rPr lang="mn-MN" sz="1600" dirty="0">
                <a:latin typeface="Tahoma" panose="020B0604030504040204" pitchFamily="34" charset="0"/>
              </a:rPr>
              <a:t>,</a:t>
            </a:r>
            <a:r>
              <a:rPr lang="en-US" sz="1600" dirty="0">
                <a:latin typeface="Tahoma" panose="020B0604030504040204" pitchFamily="34" charset="0"/>
              </a:rPr>
              <a:t> </a:t>
            </a:r>
            <a:r>
              <a:rPr lang="mn-MN" sz="1600" dirty="0">
                <a:latin typeface="Tahoma" panose="020B0604030504040204" pitchFamily="34" charset="0"/>
              </a:rPr>
              <a:t>хүний эрүүл мэнд халдашгүй байдлын гэмт хэрэг 7 </a:t>
            </a:r>
            <a:r>
              <a:rPr lang="en-US" sz="1600" dirty="0">
                <a:latin typeface="Tahoma" panose="020B0604030504040204" pitchFamily="34" charset="0"/>
              </a:rPr>
              <a:t>(</a:t>
            </a:r>
            <a:r>
              <a:rPr lang="mn-MN" sz="1600" dirty="0">
                <a:latin typeface="Tahoma" panose="020B0604030504040204" pitchFamily="34" charset="0"/>
              </a:rPr>
              <a:t>13.0 хувь</a:t>
            </a:r>
            <a:r>
              <a:rPr lang="en-US" sz="1600" dirty="0">
                <a:latin typeface="Tahoma" panose="020B0604030504040204" pitchFamily="34" charset="0"/>
              </a:rPr>
              <a:t>)</a:t>
            </a:r>
            <a:r>
              <a:rPr lang="mn-MN" sz="1600" dirty="0">
                <a:latin typeface="Tahoma" panose="020B0604030504040204" pitchFamily="34" charset="0"/>
              </a:rPr>
              <a:t>, хөдөлгөөний аюулгүй байдал, тээврийн хэрэгслийн ашиглалтын журмын эсрэг гэмт хэрэг 7 </a:t>
            </a:r>
            <a:r>
              <a:rPr lang="en-US" sz="1600" dirty="0">
                <a:latin typeface="Tahoma" panose="020B0604030504040204" pitchFamily="34" charset="0"/>
              </a:rPr>
              <a:t>(</a:t>
            </a:r>
            <a:r>
              <a:rPr lang="mn-MN" sz="1600" dirty="0">
                <a:latin typeface="Tahoma" panose="020B0604030504040204" pitchFamily="34" charset="0"/>
              </a:rPr>
              <a:t>50.0 хувь</a:t>
            </a:r>
            <a:r>
              <a:rPr lang="en-US" sz="1600" dirty="0">
                <a:latin typeface="Tahoma" panose="020B0604030504040204" pitchFamily="34" charset="0"/>
              </a:rPr>
              <a:t>)</a:t>
            </a:r>
            <a:r>
              <a:rPr lang="mn-MN" sz="1600" dirty="0">
                <a:latin typeface="Tahoma" panose="020B0604030504040204" pitchFamily="34" charset="0"/>
              </a:rPr>
              <a:t>, өмчлөх эрхийн эсрэг гэмт хэрэг 29 </a:t>
            </a:r>
            <a:r>
              <a:rPr lang="en-US" sz="1600" dirty="0">
                <a:latin typeface="Tahoma" panose="020B0604030504040204" pitchFamily="34" charset="0"/>
              </a:rPr>
              <a:t>(</a:t>
            </a:r>
            <a:r>
              <a:rPr lang="mn-MN" sz="1600" dirty="0">
                <a:latin typeface="Tahoma" panose="020B0604030504040204" pitchFamily="34" charset="0"/>
              </a:rPr>
              <a:t>19</a:t>
            </a:r>
            <a:r>
              <a:rPr lang="en-US" sz="1600" dirty="0">
                <a:latin typeface="Tahoma" panose="020B0604030504040204" pitchFamily="34" charset="0"/>
              </a:rPr>
              <a:t>.</a:t>
            </a:r>
            <a:r>
              <a:rPr lang="mn-MN" sz="1600" dirty="0">
                <a:latin typeface="Tahoma" panose="020B0604030504040204" pitchFamily="34" charset="0"/>
              </a:rPr>
              <a:t>7 хувь</a:t>
            </a:r>
            <a:r>
              <a:rPr lang="en-US" sz="1600" dirty="0">
                <a:latin typeface="Tahoma" panose="020B0604030504040204" pitchFamily="34" charset="0"/>
              </a:rPr>
              <a:t>) </a:t>
            </a:r>
            <a:r>
              <a:rPr lang="mn-MN" sz="1600" dirty="0">
                <a:latin typeface="Tahoma" panose="020B0604030504040204" pitchFamily="34" charset="0"/>
              </a:rPr>
              <a:t>–аар буурсан нь голлон нөлөөлөв. </a:t>
            </a:r>
          </a:p>
        </p:txBody>
      </p:sp>
      <p:sp>
        <p:nvSpPr>
          <p:cNvPr id="12" name="Rectangle 11"/>
          <p:cNvSpPr/>
          <p:nvPr/>
        </p:nvSpPr>
        <p:spPr>
          <a:xfrm>
            <a:off x="3276600" y="3342382"/>
            <a:ext cx="8534400" cy="1077218"/>
          </a:xfrm>
          <a:prstGeom prst="rect">
            <a:avLst/>
          </a:prstGeom>
        </p:spPr>
        <p:txBody>
          <a:bodyPr wrap="square">
            <a:spAutoFit/>
          </a:bodyPr>
          <a:lstStyle/>
          <a:p>
            <a:pPr algn="just"/>
            <a:r>
              <a:rPr lang="mn-MN" sz="1600" dirty="0">
                <a:latin typeface="Tahoma" panose="020B0604030504040204" pitchFamily="34" charset="0"/>
              </a:rPr>
              <a:t>Гэмт хэргийн улмаас учирсан хохирол 2020 оны 5</a:t>
            </a:r>
            <a:r>
              <a:rPr lang="en-US" sz="1600" dirty="0">
                <a:latin typeface="Tahoma" panose="020B0604030504040204" pitchFamily="34" charset="0"/>
              </a:rPr>
              <a:t> </a:t>
            </a:r>
            <a:r>
              <a:rPr lang="mn-MN" sz="1600" dirty="0">
                <a:latin typeface="Tahoma" panose="020B0604030504040204" pitchFamily="34" charset="0"/>
              </a:rPr>
              <a:t>сард 1</a:t>
            </a:r>
            <a:r>
              <a:rPr lang="en-US" sz="1600" dirty="0">
                <a:latin typeface="Tahoma" panose="020B0604030504040204" pitchFamily="34" charset="0"/>
              </a:rPr>
              <a:t>.</a:t>
            </a:r>
            <a:r>
              <a:rPr lang="mn-MN" sz="1600" dirty="0">
                <a:latin typeface="Tahoma" panose="020B0604030504040204" pitchFamily="34" charset="0"/>
              </a:rPr>
              <a:t>1 тэрбум төгрөг, нөхөн төлүүлсэн хохирлын хэмжээ 124</a:t>
            </a:r>
            <a:r>
              <a:rPr lang="en-US" sz="1600" dirty="0">
                <a:latin typeface="Tahoma" panose="020B0604030504040204" pitchFamily="34" charset="0"/>
              </a:rPr>
              <a:t>.</a:t>
            </a:r>
            <a:r>
              <a:rPr lang="mn-MN" sz="1600" dirty="0">
                <a:latin typeface="Tahoma" panose="020B0604030504040204" pitchFamily="34" charset="0"/>
              </a:rPr>
              <a:t>5 сая төгрөг болж, өмнөх оны мөн үеэс учирсан хохирол 443.3 </a:t>
            </a:r>
            <a:r>
              <a:rPr lang="en-US" sz="1600" dirty="0">
                <a:latin typeface="Tahoma" panose="020B0604030504040204" pitchFamily="34" charset="0"/>
              </a:rPr>
              <a:t>(</a:t>
            </a:r>
            <a:r>
              <a:rPr lang="mn-MN" sz="1600" dirty="0">
                <a:latin typeface="Tahoma" panose="020B0604030504040204" pitchFamily="34" charset="0"/>
              </a:rPr>
              <a:t>63.5 хувь</a:t>
            </a:r>
            <a:r>
              <a:rPr lang="en-US" sz="1600" dirty="0">
                <a:latin typeface="Tahoma" panose="020B0604030504040204" pitchFamily="34" charset="0"/>
              </a:rPr>
              <a:t>) </a:t>
            </a:r>
            <a:r>
              <a:rPr lang="mn-MN" sz="1600" dirty="0">
                <a:latin typeface="Tahoma" panose="020B0604030504040204" pitchFamily="34" charset="0"/>
              </a:rPr>
              <a:t>сая төгрөгөөр өсч, нөхөн төлүүлсэн хохирол 41.6 </a:t>
            </a:r>
            <a:r>
              <a:rPr lang="en-US" sz="1600" dirty="0">
                <a:latin typeface="Tahoma" panose="020B0604030504040204" pitchFamily="34" charset="0"/>
              </a:rPr>
              <a:t>(</a:t>
            </a:r>
            <a:r>
              <a:rPr lang="mn-MN" sz="1600" dirty="0">
                <a:latin typeface="Tahoma" panose="020B0604030504040204" pitchFamily="34" charset="0"/>
              </a:rPr>
              <a:t>25.0 хувь</a:t>
            </a:r>
            <a:r>
              <a:rPr lang="en-US" sz="1600" dirty="0">
                <a:latin typeface="Tahoma" panose="020B0604030504040204" pitchFamily="34" charset="0"/>
              </a:rPr>
              <a:t>)</a:t>
            </a:r>
            <a:r>
              <a:rPr lang="mn-MN" sz="1600" dirty="0">
                <a:latin typeface="Tahoma" panose="020B0604030504040204" pitchFamily="34" charset="0"/>
              </a:rPr>
              <a:t> сая төгрөгөөр буурсан байна.</a:t>
            </a:r>
            <a:r>
              <a:rPr lang="en-US" sz="1600" dirty="0">
                <a:latin typeface="Tahoma" panose="020B0604030504040204" pitchFamily="34" charset="0"/>
              </a:rPr>
              <a:t>  </a:t>
            </a:r>
          </a:p>
        </p:txBody>
      </p:sp>
      <p:sp>
        <p:nvSpPr>
          <p:cNvPr id="14" name="Rectangle 13"/>
          <p:cNvSpPr/>
          <p:nvPr/>
        </p:nvSpPr>
        <p:spPr>
          <a:xfrm>
            <a:off x="3295338" y="4876800"/>
            <a:ext cx="8534400" cy="338554"/>
          </a:xfrm>
          <a:prstGeom prst="rect">
            <a:avLst/>
          </a:prstGeom>
        </p:spPr>
        <p:txBody>
          <a:bodyPr wrap="square">
            <a:spAutoFit/>
          </a:bodyPr>
          <a:lstStyle/>
          <a:p>
            <a:pPr algn="just"/>
            <a:r>
              <a:rPr lang="mn-MN" sz="1600" dirty="0">
                <a:latin typeface="Tahoma" panose="020B0604030504040204" pitchFamily="34" charset="0"/>
              </a:rPr>
              <a:t>Гэмт хэргийн улмаас хохирсон иргэд 2020 оны 5 сарын байдлаар 48 болсон байна. </a:t>
            </a:r>
            <a:endParaRPr lang="en-US" sz="1600" dirty="0">
              <a:latin typeface="Tahoma" panose="020B0604030504040204" pitchFamily="34" charset="0"/>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0822" y="4845515"/>
            <a:ext cx="1587177" cy="15597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199" y="228600"/>
            <a:ext cx="10439400" cy="8991600"/>
          </a:xfrm>
          <a:prstGeom prst="rect">
            <a:avLst/>
          </a:prstGeom>
        </p:spPr>
      </p:pic>
      <p:sp>
        <p:nvSpPr>
          <p:cNvPr id="10" name="Rectangle 9"/>
          <p:cNvSpPr/>
          <p:nvPr/>
        </p:nvSpPr>
        <p:spPr>
          <a:xfrm>
            <a:off x="1142999" y="545175"/>
            <a:ext cx="5654767" cy="461665"/>
          </a:xfrm>
          <a:prstGeom prst="rect">
            <a:avLst/>
          </a:prstGeom>
          <a:noFill/>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Мөнгө, банк, санхүү</a:t>
            </a:r>
            <a:r>
              <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sp>
        <p:nvSpPr>
          <p:cNvPr id="12" name="Rectangle 11"/>
          <p:cNvSpPr/>
          <p:nvPr/>
        </p:nvSpPr>
        <p:spPr>
          <a:xfrm>
            <a:off x="2930387" y="1185918"/>
            <a:ext cx="8194814" cy="923330"/>
          </a:xfrm>
          <a:prstGeom prst="rect">
            <a:avLst/>
          </a:prstGeom>
        </p:spPr>
        <p:txBody>
          <a:bodyPr wrap="square">
            <a:spAutoFit/>
          </a:bodyPr>
          <a:lstStyle/>
          <a:p>
            <a:r>
              <a:rPr lang="mn-MN" dirty="0">
                <a:latin typeface="Tahoma" panose="020B0604030504040204" pitchFamily="34" charset="0"/>
                <a:ea typeface="Tahoma" panose="020B0604030504040204" pitchFamily="34" charset="0"/>
                <a:cs typeface="Tahoma" panose="020B0604030504040204" pitchFamily="34" charset="0"/>
              </a:rPr>
              <a:t>Банкуудад хадгалуулсан иргэдийн төгрөгийн хадгаламжийн хэмжээ 88.6 тэрбум төгрөг болж, оны эхнээс 2.7 (2.9%) тэрбум төгрөгөөр буурсан бөгөөд өнгөрсөн оны мөн үеэс 6.6 (8.0%) тэрбум төгрөгөөр өссөн байна.</a:t>
            </a:r>
          </a:p>
        </p:txBody>
      </p:sp>
      <p:sp>
        <p:nvSpPr>
          <p:cNvPr id="13" name="Rectangle 12"/>
          <p:cNvSpPr/>
          <p:nvPr/>
        </p:nvSpPr>
        <p:spPr>
          <a:xfrm>
            <a:off x="2857118" y="3265615"/>
            <a:ext cx="8341352" cy="1200329"/>
          </a:xfrm>
          <a:prstGeom prst="rect">
            <a:avLst/>
          </a:prstGeom>
        </p:spPr>
        <p:txBody>
          <a:bodyPr wrap="square">
            <a:spAutoFit/>
          </a:bodyPr>
          <a:lstStyle/>
          <a:p>
            <a:r>
              <a:rPr lang="mn-MN" dirty="0">
                <a:latin typeface="Tahoma" panose="020B0604030504040204" pitchFamily="34" charset="0"/>
                <a:ea typeface="Tahoma" panose="020B0604030504040204" pitchFamily="34" charset="0"/>
                <a:cs typeface="Tahoma" panose="020B0604030504040204" pitchFamily="34" charset="0"/>
              </a:rPr>
              <a:t>Аж ахуйн нэгж, байгууллага, иргэдэд олгосон нийт зээлийн өрийн үлдэгдэл 2020 оны 3 дугаар сард 130.1 тэрбум төгрөг болж, оны эхнээс 15.1</a:t>
            </a:r>
            <a:r>
              <a:rPr lang="en-US" dirty="0">
                <a:latin typeface="Tahoma" panose="020B0604030504040204" pitchFamily="34" charset="0"/>
                <a:ea typeface="Tahoma" panose="020B0604030504040204" pitchFamily="34" charset="0"/>
                <a:cs typeface="Tahoma" panose="020B0604030504040204" pitchFamily="34" charset="0"/>
              </a:rPr>
              <a:t> (10</a:t>
            </a:r>
            <a:r>
              <a:rPr lang="mn-MN" dirty="0">
                <a:latin typeface="Tahoma" panose="020B0604030504040204" pitchFamily="34" charset="0"/>
                <a:ea typeface="Tahoma" panose="020B0604030504040204" pitchFamily="34" charset="0"/>
                <a:cs typeface="Tahoma" panose="020B0604030504040204" pitchFamily="34" charset="0"/>
              </a:rPr>
              <a:t>.</a:t>
            </a:r>
            <a:r>
              <a:rPr lang="en-US" dirty="0">
                <a:latin typeface="Tahoma" panose="020B0604030504040204" pitchFamily="34" charset="0"/>
                <a:ea typeface="Tahoma" panose="020B0604030504040204" pitchFamily="34" charset="0"/>
                <a:cs typeface="Tahoma" panose="020B0604030504040204" pitchFamily="34" charset="0"/>
              </a:rPr>
              <a:t>3</a:t>
            </a:r>
            <a:r>
              <a:rPr lang="mn-MN" dirty="0">
                <a:latin typeface="Tahoma" panose="020B0604030504040204" pitchFamily="34" charset="0"/>
                <a:ea typeface="Tahoma" panose="020B0604030504040204" pitchFamily="34" charset="0"/>
                <a:cs typeface="Tahoma" panose="020B0604030504040204" pitchFamily="34" charset="0"/>
              </a:rPr>
              <a:t>%) тэрбумаар өмнөх оны мөн үеэс 9.1 (6.5%) тэрбум төгрөгөөр тус тус буурсан байна.</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2826308" y="5903015"/>
            <a:ext cx="8194814" cy="646331"/>
          </a:xfrm>
          <a:prstGeom prst="rect">
            <a:avLst/>
          </a:prstGeom>
        </p:spPr>
        <p:txBody>
          <a:bodyPr wrap="square">
            <a:spAutoFit/>
          </a:bodyPr>
          <a:lstStyle/>
          <a:p>
            <a:r>
              <a:rPr lang="mn-MN" dirty="0">
                <a:latin typeface="Tahoma" panose="020B0604030504040204" pitchFamily="34" charset="0"/>
                <a:ea typeface="Tahoma" panose="020B0604030504040204" pitchFamily="34" charset="0"/>
                <a:cs typeface="Tahoma" panose="020B0604030504040204" pitchFamily="34" charset="0"/>
              </a:rPr>
              <a:t>Чанаргүй зээл 209 оны 3 дугаар сард 1.3 тэрбум төгрөг болж, нийт зээлийн өрийн үлдэгдлийн 1.0 хувийг эзэлж байна.</a:t>
            </a: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199" y="1752600"/>
            <a:ext cx="1634987" cy="3581400"/>
          </a:xfrm>
          <a:prstGeom prst="rect">
            <a:avLst/>
          </a:prstGeom>
        </p:spPr>
      </p:pic>
    </p:spTree>
    <p:extLst>
      <p:ext uri="{BB962C8B-B14F-4D97-AF65-F5344CB8AC3E}">
        <p14:creationId xmlns:p14="http://schemas.microsoft.com/office/powerpoint/2010/main" val="495467999"/>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19200" y="520368"/>
            <a:ext cx="9677400" cy="461665"/>
          </a:xfrm>
          <a:prstGeom prst="rect">
            <a:avLst/>
          </a:prstGeom>
          <a:noFill/>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АЙМГИЙН НЭГДСЭН ТӨСӨВ</a:t>
            </a: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2590800"/>
            <a:ext cx="3657600" cy="1905000"/>
          </a:xfrm>
          <a:prstGeom prst="rect">
            <a:avLst/>
          </a:prstGeom>
        </p:spPr>
      </p:pic>
      <p:sp>
        <p:nvSpPr>
          <p:cNvPr id="11" name="Rectangle 10"/>
          <p:cNvSpPr/>
          <p:nvPr/>
        </p:nvSpPr>
        <p:spPr>
          <a:xfrm>
            <a:off x="1190624" y="1149307"/>
            <a:ext cx="10620376" cy="830997"/>
          </a:xfrm>
          <a:prstGeom prst="rect">
            <a:avLst/>
          </a:prstGeom>
        </p:spPr>
        <p:txBody>
          <a:bodyPr wrap="square">
            <a:spAutoFit/>
          </a:bodyPr>
          <a:lstStyle/>
          <a:p>
            <a:pPr algn="just"/>
            <a:r>
              <a:rPr lang="mn-MN" sz="2400" dirty="0">
                <a:latin typeface="Tahoma" panose="020B0604030504040204" pitchFamily="34" charset="0"/>
                <a:ea typeface="Tahoma" panose="020B0604030504040204" pitchFamily="34" charset="0"/>
                <a:cs typeface="Tahoma" panose="020B0604030504040204" pitchFamily="34" charset="0"/>
              </a:rPr>
              <a:t>Аймгийн төсвийн нийт орлого 20</a:t>
            </a:r>
            <a:r>
              <a:rPr lang="en-US" sz="2400" dirty="0">
                <a:latin typeface="Tahoma" panose="020B0604030504040204" pitchFamily="34" charset="0"/>
                <a:ea typeface="Tahoma" panose="020B0604030504040204" pitchFamily="34" charset="0"/>
                <a:cs typeface="Tahoma" panose="020B0604030504040204" pitchFamily="34" charset="0"/>
              </a:rPr>
              <a:t>20</a:t>
            </a:r>
            <a:r>
              <a:rPr lang="mn-MN" sz="2400" dirty="0">
                <a:latin typeface="Tahoma" panose="020B0604030504040204" pitchFamily="34" charset="0"/>
                <a:ea typeface="Tahoma" panose="020B0604030504040204" pitchFamily="34" charset="0"/>
                <a:cs typeface="Tahoma" panose="020B0604030504040204" pitchFamily="34" charset="0"/>
              </a:rPr>
              <a:t> оны </a:t>
            </a:r>
            <a:r>
              <a:rPr lang="en-US" sz="2400" dirty="0">
                <a:latin typeface="Tahoma" panose="020B0604030504040204" pitchFamily="34" charset="0"/>
                <a:ea typeface="Tahoma" panose="020B0604030504040204" pitchFamily="34" charset="0"/>
                <a:cs typeface="Tahoma" panose="020B0604030504040204" pitchFamily="34" charset="0"/>
              </a:rPr>
              <a:t>3</a:t>
            </a:r>
            <a:r>
              <a:rPr lang="mn-MN" sz="2400" dirty="0">
                <a:latin typeface="Tahoma" panose="020B0604030504040204" pitchFamily="34" charset="0"/>
                <a:ea typeface="Tahoma" panose="020B0604030504040204" pitchFamily="34" charset="0"/>
                <a:cs typeface="Tahoma" panose="020B0604030504040204" pitchFamily="34" charset="0"/>
              </a:rPr>
              <a:t> дугаар байдлаар </a:t>
            </a:r>
            <a:r>
              <a:rPr lang="en-US" sz="2400" dirty="0">
                <a:latin typeface="Tahoma" panose="020B0604030504040204" pitchFamily="34" charset="0"/>
                <a:ea typeface="Tahoma" panose="020B0604030504040204" pitchFamily="34" charset="0"/>
                <a:cs typeface="Tahoma" panose="020B0604030504040204" pitchFamily="34" charset="0"/>
              </a:rPr>
              <a:t>16.6</a:t>
            </a:r>
            <a:r>
              <a:rPr lang="mn-MN" sz="2400" dirty="0">
                <a:latin typeface="Tahoma" panose="020B0604030504040204" pitchFamily="34" charset="0"/>
                <a:ea typeface="Tahoma" panose="020B0604030504040204" pitchFamily="34" charset="0"/>
                <a:cs typeface="Tahoma" panose="020B0604030504040204" pitchFamily="34" charset="0"/>
              </a:rPr>
              <a:t> тэрбум төгрөг болж өмнөх оны мөн үеэс </a:t>
            </a:r>
            <a:r>
              <a:rPr lang="en-US" sz="2400" dirty="0">
                <a:latin typeface="Tahoma" panose="020B0604030504040204" pitchFamily="34" charset="0"/>
                <a:ea typeface="Tahoma" panose="020B0604030504040204" pitchFamily="34" charset="0"/>
                <a:cs typeface="Tahoma" panose="020B0604030504040204" pitchFamily="34" charset="0"/>
              </a:rPr>
              <a:t>2</a:t>
            </a:r>
            <a:r>
              <a:rPr lang="mn-MN" sz="2400" dirty="0">
                <a:latin typeface="Tahoma" panose="020B0604030504040204" pitchFamily="34" charset="0"/>
                <a:ea typeface="Tahoma" panose="020B0604030504040204" pitchFamily="34" charset="0"/>
                <a:cs typeface="Tahoma" panose="020B0604030504040204" pitchFamily="34" charset="0"/>
              </a:rPr>
              <a:t>.</a:t>
            </a:r>
            <a:r>
              <a:rPr lang="en-US" sz="2400" dirty="0">
                <a:latin typeface="Tahoma" panose="020B0604030504040204" pitchFamily="34" charset="0"/>
                <a:ea typeface="Tahoma" panose="020B0604030504040204" pitchFamily="34" charset="0"/>
                <a:cs typeface="Tahoma" panose="020B0604030504040204" pitchFamily="34" charset="0"/>
              </a:rPr>
              <a:t>6</a:t>
            </a:r>
            <a:r>
              <a:rPr lang="mn-MN" sz="2400" dirty="0">
                <a:latin typeface="Tahoma" panose="020B0604030504040204" pitchFamily="34" charset="0"/>
                <a:ea typeface="Tahoma" panose="020B0604030504040204" pitchFamily="34" charset="0"/>
                <a:cs typeface="Tahoma" panose="020B0604030504040204" pitchFamily="34" charset="0"/>
              </a:rPr>
              <a:t> (</a:t>
            </a:r>
            <a:r>
              <a:rPr lang="en-US" sz="2400" dirty="0">
                <a:latin typeface="Tahoma" panose="020B0604030504040204" pitchFamily="34" charset="0"/>
                <a:ea typeface="Tahoma" panose="020B0604030504040204" pitchFamily="34" charset="0"/>
                <a:cs typeface="Tahoma" panose="020B0604030504040204" pitchFamily="34" charset="0"/>
              </a:rPr>
              <a:t>18</a:t>
            </a:r>
            <a:r>
              <a:rPr lang="mn-MN" sz="2400" dirty="0">
                <a:latin typeface="Tahoma" panose="020B0604030504040204" pitchFamily="34" charset="0"/>
                <a:ea typeface="Tahoma" panose="020B0604030504040204" pitchFamily="34" charset="0"/>
                <a:cs typeface="Tahoma" panose="020B0604030504040204" pitchFamily="34" charset="0"/>
              </a:rPr>
              <a:t>.</a:t>
            </a:r>
            <a:r>
              <a:rPr lang="en-US" sz="2400" dirty="0">
                <a:latin typeface="Tahoma" panose="020B0604030504040204" pitchFamily="34" charset="0"/>
                <a:ea typeface="Tahoma" panose="020B0604030504040204" pitchFamily="34" charset="0"/>
                <a:cs typeface="Tahoma" panose="020B0604030504040204" pitchFamily="34" charset="0"/>
              </a:rPr>
              <a:t>3</a:t>
            </a:r>
            <a:r>
              <a:rPr lang="mn-MN" sz="2400" dirty="0">
                <a:latin typeface="Tahoma" panose="020B0604030504040204" pitchFamily="34" charset="0"/>
                <a:ea typeface="Tahoma" panose="020B0604030504040204" pitchFamily="34" charset="0"/>
                <a:cs typeface="Tahoma" panose="020B0604030504040204" pitchFamily="34" charset="0"/>
              </a:rPr>
              <a:t>%) тэрбум төгрөгөөр өссөн.</a:t>
            </a:r>
            <a:endParaRPr lang="en-US" sz="2400" dirty="0">
              <a:effectLst/>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5114499" y="2838271"/>
            <a:ext cx="6705600" cy="1200329"/>
          </a:xfrm>
          <a:prstGeom prst="rect">
            <a:avLst/>
          </a:prstGeom>
        </p:spPr>
        <p:txBody>
          <a:bodyPr wrap="square">
            <a:spAutoFit/>
          </a:bodyPr>
          <a:lstStyle/>
          <a:p>
            <a:pPr algn="just"/>
            <a:r>
              <a:rPr lang="mn-MN" sz="2400" dirty="0">
                <a:latin typeface="Tahoma" panose="020B0604030504040204" pitchFamily="34" charset="0"/>
                <a:ea typeface="Tahoma" panose="020B0604030504040204" pitchFamily="34" charset="0"/>
                <a:cs typeface="Tahoma" panose="020B0604030504040204" pitchFamily="34" charset="0"/>
              </a:rPr>
              <a:t>Төсвийн зарлага санхүүжилт </a:t>
            </a:r>
            <a:r>
              <a:rPr lang="en-US" sz="2400" dirty="0">
                <a:latin typeface="Tahoma" panose="020B0604030504040204" pitchFamily="34" charset="0"/>
                <a:ea typeface="Tahoma" panose="020B0604030504040204" pitchFamily="34" charset="0"/>
                <a:cs typeface="Tahoma" panose="020B0604030504040204" pitchFamily="34" charset="0"/>
              </a:rPr>
              <a:t>1</a:t>
            </a:r>
            <a:r>
              <a:rPr lang="mn-MN" sz="2400" dirty="0">
                <a:latin typeface="Tahoma" panose="020B0604030504040204" pitchFamily="34" charset="0"/>
                <a:ea typeface="Tahoma" panose="020B0604030504040204" pitchFamily="34" charset="0"/>
                <a:cs typeface="Tahoma" panose="020B0604030504040204" pitchFamily="34" charset="0"/>
              </a:rPr>
              <a:t>4.8 тэрбум төгрөг болж, өмнөх оны мөн үеэс 1.6 (11.2%)  тэрбум төгрөг өсчээ.</a:t>
            </a:r>
          </a:p>
        </p:txBody>
      </p:sp>
      <p:sp>
        <p:nvSpPr>
          <p:cNvPr id="14" name="Rectangle 13"/>
          <p:cNvSpPr/>
          <p:nvPr/>
        </p:nvSpPr>
        <p:spPr>
          <a:xfrm>
            <a:off x="1219200" y="4743271"/>
            <a:ext cx="10591800" cy="1938992"/>
          </a:xfrm>
          <a:prstGeom prst="rect">
            <a:avLst/>
          </a:prstGeom>
        </p:spPr>
        <p:txBody>
          <a:bodyPr wrap="square">
            <a:spAutoFit/>
          </a:bodyPr>
          <a:lstStyle/>
          <a:p>
            <a:pPr algn="just"/>
            <a:r>
              <a:rPr lang="mn-MN" sz="2400" dirty="0">
                <a:latin typeface="Tahoma" panose="020B0604030504040204" pitchFamily="34" charset="0"/>
                <a:ea typeface="Tahoma" panose="020B0604030504040204" pitchFamily="34" charset="0"/>
                <a:cs typeface="Tahoma" panose="020B0604030504040204" pitchFamily="34" charset="0"/>
              </a:rPr>
              <a:t>Нэгдсэн төсвийн 13.4 хувийг аймаг, сумын төсвийн орлого, 22.7 хувийг улсын төсвөөс олгох санхүүгийн дэмжлэг, 47.9 хувийг тусгай зориулалтын шилжүүлэг, 1.8 хувийг орон нутгийн хөгжлийн сангийн шилжүүлэг, 4.7 хувийг урьд оны үлдэгдэл, 9.5 хувийг бусад орлого эзэлж байна.</a:t>
            </a:r>
          </a:p>
        </p:txBody>
      </p:sp>
    </p:spTree>
    <p:extLst>
      <p:ext uri="{BB962C8B-B14F-4D97-AF65-F5344CB8AC3E}">
        <p14:creationId xmlns:p14="http://schemas.microsoft.com/office/powerpoint/2010/main" val="2807431707"/>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6741" y="476229"/>
            <a:ext cx="5198859" cy="461665"/>
          </a:xfrm>
          <a:prstGeom prst="rect">
            <a:avLst/>
          </a:prstGeom>
        </p:spPr>
        <p:txBody>
          <a:bodyPr wrap="none">
            <a:spAutoFit/>
          </a:bodyPr>
          <a:lstStyle/>
          <a:p>
            <a:pPr algn="ctr"/>
            <a:r>
              <a:rPr lang="mn-MN" sz="2400" b="1" cap="all" dirty="0">
                <a:solidFill>
                  <a:srgbClr val="002060"/>
                </a:solidFill>
                <a:latin typeface="Tahoma" charset="0"/>
              </a:rPr>
              <a:t>ХЭРЭГЛЭЭНИЙ ҮНИЙН ИНДЕКС</a:t>
            </a:r>
            <a:endParaRPr lang="en-US" sz="2400" dirty="0">
              <a:solidFill>
                <a:srgbClr val="002060"/>
              </a:solidFill>
            </a:endParaRPr>
          </a:p>
        </p:txBody>
      </p:sp>
      <p:sp>
        <p:nvSpPr>
          <p:cNvPr id="5" name="Rectangle 4"/>
          <p:cNvSpPr/>
          <p:nvPr/>
        </p:nvSpPr>
        <p:spPr>
          <a:xfrm>
            <a:off x="3554158" y="950904"/>
            <a:ext cx="8185638" cy="1015663"/>
          </a:xfrm>
          <a:prstGeom prst="rect">
            <a:avLst/>
          </a:prstGeom>
        </p:spPr>
        <p:txBody>
          <a:bodyPr wrap="square">
            <a:spAutoFit/>
          </a:bodyPr>
          <a:lstStyle/>
          <a:p>
            <a:pPr algn="just"/>
            <a:r>
              <a:rPr lang="mn-MN" sz="2000" dirty="0">
                <a:latin typeface="Arial" panose="020B0604020202020204" pitchFamily="34" charset="0"/>
                <a:cs typeface="Arial" panose="020B0604020202020204" pitchFamily="34" charset="0"/>
              </a:rPr>
              <a:t>Хэрэглээний бараа, үйлчилгээний үнийн индекс 2020 оны 3-р сард өмнөх жилийн эцсээс 1.4 хувь, өмнөх оны мөн үеэс 4.8 хувь, өмнөх сараас 0.4 хувиар тус тус өссөн байна.</a:t>
            </a:r>
            <a:endParaRPr lang="en-US" sz="2000" dirty="0">
              <a:latin typeface="Arial" panose="020B0604020202020204" pitchFamily="34" charset="0"/>
              <a:cs typeface="Arial" panose="020B0604020202020204" pitchFamily="34" charset="0"/>
            </a:endParaRPr>
          </a:p>
        </p:txBody>
      </p:sp>
      <p:sp>
        <p:nvSpPr>
          <p:cNvPr id="7" name="Rectangle 6"/>
          <p:cNvSpPr/>
          <p:nvPr/>
        </p:nvSpPr>
        <p:spPr>
          <a:xfrm>
            <a:off x="3657600" y="4718924"/>
            <a:ext cx="8049958" cy="1323439"/>
          </a:xfrm>
          <a:prstGeom prst="rect">
            <a:avLst/>
          </a:prstGeom>
        </p:spPr>
        <p:txBody>
          <a:bodyPr wrap="square">
            <a:spAutoFit/>
          </a:bodyPr>
          <a:lstStyle/>
          <a:p>
            <a:pPr algn="just"/>
            <a:r>
              <a:rPr lang="mn-MN" sz="1600" b="1" dirty="0">
                <a:solidFill>
                  <a:srgbClr val="0033CC"/>
                </a:solidFill>
                <a:latin typeface="Arial" panose="020B0604020202020204" pitchFamily="34" charset="0"/>
                <a:cs typeface="Arial" panose="020B0604020202020204" pitchFamily="34" charset="0"/>
              </a:rPr>
              <a:t>Хэрэглээний бараа, үйлчилгээний үнэ 2020 оны 3</a:t>
            </a:r>
            <a:r>
              <a:rPr lang="en-US" sz="1600" b="1" dirty="0">
                <a:solidFill>
                  <a:srgbClr val="0033CC"/>
                </a:solidFill>
                <a:latin typeface="Arial" panose="020B0604020202020204" pitchFamily="34" charset="0"/>
                <a:cs typeface="Arial" panose="020B0604020202020204" pitchFamily="34" charset="0"/>
              </a:rPr>
              <a:t> </a:t>
            </a:r>
            <a:r>
              <a:rPr lang="mn-MN" sz="1600" b="1" dirty="0">
                <a:solidFill>
                  <a:srgbClr val="0033CC"/>
                </a:solidFill>
                <a:latin typeface="Arial" panose="020B0604020202020204" pitchFamily="34" charset="0"/>
                <a:cs typeface="Arial" panose="020B0604020202020204" pitchFamily="34" charset="0"/>
              </a:rPr>
              <a:t>дугаар сард өмнөх оны мөн үеэс 0.4</a:t>
            </a:r>
            <a:r>
              <a:rPr lang="en-US" sz="1600" b="1" dirty="0">
                <a:solidFill>
                  <a:srgbClr val="0033CC"/>
                </a:solidFill>
                <a:latin typeface="Arial" panose="020B0604020202020204" pitchFamily="34" charset="0"/>
                <a:cs typeface="Arial" panose="020B0604020202020204" pitchFamily="34" charset="0"/>
              </a:rPr>
              <a:t> </a:t>
            </a:r>
            <a:r>
              <a:rPr lang="mn-MN" sz="1600" b="1" dirty="0">
                <a:solidFill>
                  <a:srgbClr val="0033CC"/>
                </a:solidFill>
                <a:latin typeface="Arial" panose="020B0604020202020204" pitchFamily="34" charset="0"/>
                <a:cs typeface="Arial" panose="020B0604020202020204" pitchFamily="34" charset="0"/>
              </a:rPr>
              <a:t>хувиар өсөхөд </a:t>
            </a:r>
            <a:r>
              <a:rPr lang="mn-MN" sz="1600" dirty="0">
                <a:latin typeface="Arial" panose="020B0604020202020204" pitchFamily="34" charset="0"/>
                <a:cs typeface="Arial" panose="020B0604020202020204" pitchFamily="34" charset="0"/>
              </a:rPr>
              <a:t>хүнсний бараа, согтууруулах бус ундааны бүлгийн үнэ дүнгээрээ 1.5 хувь, хувцас, бөс бараа, гутлын бүлгийн үнэ дүнгээрээ 0.1 хувь, гэр ахуйн тавилга, гэр ахуйн барааны бүлгийн үнэ 0.1 хувь, амралт, чөлөөт цаг, соёлын бараа үйлчилгээний бүлгийн үнэ 0.3 хувиар өссөн нь голлон нөлөөлжээ.</a:t>
            </a:r>
            <a:endParaRPr lang="en-US" sz="16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2895600"/>
            <a:ext cx="2209800" cy="168378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8194" y="1017120"/>
            <a:ext cx="2347006" cy="173740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6741" y="4852483"/>
            <a:ext cx="2282259" cy="1395917"/>
          </a:xfrm>
          <a:prstGeom prst="rect">
            <a:avLst/>
          </a:prstGeom>
        </p:spPr>
      </p:pic>
      <p:sp>
        <p:nvSpPr>
          <p:cNvPr id="2" name="Rectangle 1"/>
          <p:cNvSpPr/>
          <p:nvPr/>
        </p:nvSpPr>
        <p:spPr>
          <a:xfrm>
            <a:off x="3554158" y="2133601"/>
            <a:ext cx="8104442" cy="2585323"/>
          </a:xfrm>
          <a:prstGeom prst="rect">
            <a:avLst/>
          </a:prstGeom>
        </p:spPr>
        <p:txBody>
          <a:bodyPr wrap="square">
            <a:spAutoFit/>
          </a:bodyPr>
          <a:lstStyle/>
          <a:p>
            <a:pPr algn="just"/>
            <a:r>
              <a:rPr lang="mn-MN" b="1" dirty="0">
                <a:solidFill>
                  <a:srgbClr val="0033CC"/>
                </a:solidFill>
                <a:latin typeface="Arial" panose="020B0604020202020204" pitchFamily="34" charset="0"/>
                <a:cs typeface="Arial" panose="020B0604020202020204" pitchFamily="34" charset="0"/>
              </a:rPr>
              <a:t>Хэрэглээний бараа, үйлчилгээний үнэ 2020 оны 3</a:t>
            </a:r>
            <a:r>
              <a:rPr lang="en-US" b="1" dirty="0">
                <a:solidFill>
                  <a:srgbClr val="0033CC"/>
                </a:solidFill>
                <a:latin typeface="Arial" panose="020B0604020202020204" pitchFamily="34" charset="0"/>
                <a:cs typeface="Arial" panose="020B0604020202020204" pitchFamily="34" charset="0"/>
              </a:rPr>
              <a:t> </a:t>
            </a:r>
            <a:r>
              <a:rPr lang="mn-MN" b="1" dirty="0">
                <a:solidFill>
                  <a:srgbClr val="0033CC"/>
                </a:solidFill>
                <a:latin typeface="Arial" panose="020B0604020202020204" pitchFamily="34" charset="0"/>
                <a:cs typeface="Arial" panose="020B0604020202020204" pitchFamily="34" charset="0"/>
              </a:rPr>
              <a:t>дугаар сард өмнөх оны жилийн эцсэс 1.4 хувиар өсөхөд </a:t>
            </a:r>
            <a:r>
              <a:rPr lang="mn-MN" dirty="0">
                <a:latin typeface="Arial" panose="020B0604020202020204" pitchFamily="34" charset="0"/>
                <a:cs typeface="Arial" panose="020B0604020202020204" pitchFamily="34" charset="0"/>
              </a:rPr>
              <a:t>хүнсний бараа, согтууруулах бус ундааны бүлгийн үнэ дүнгээрээ </a:t>
            </a:r>
            <a:r>
              <a:rPr lang="en-US" dirty="0">
                <a:latin typeface="Arial" panose="020B0604020202020204" pitchFamily="34" charset="0"/>
                <a:cs typeface="Arial" panose="020B0604020202020204" pitchFamily="34" charset="0"/>
              </a:rPr>
              <a:t>4</a:t>
            </a:r>
            <a:r>
              <a:rPr lang="mn-MN"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4</a:t>
            </a:r>
            <a:r>
              <a:rPr lang="mn-MN" dirty="0">
                <a:latin typeface="Arial" panose="020B0604020202020204" pitchFamily="34" charset="0"/>
                <a:cs typeface="Arial" panose="020B0604020202020204" pitchFamily="34" charset="0"/>
              </a:rPr>
              <a:t> хувь, Согтууруулах ундаа,тамхи,мансууруулах бодис бүлгийн үнэ дүнгээрээ 0</a:t>
            </a:r>
            <a:r>
              <a:rPr lang="en-US" dirty="0">
                <a:latin typeface="Arial" panose="020B0604020202020204" pitchFamily="34" charset="0"/>
                <a:cs typeface="Arial" panose="020B0604020202020204" pitchFamily="34" charset="0"/>
              </a:rPr>
              <a:t>.6</a:t>
            </a:r>
            <a:r>
              <a:rPr lang="mn-MN" dirty="0">
                <a:latin typeface="Arial" panose="020B0604020202020204" pitchFamily="34" charset="0"/>
                <a:cs typeface="Arial" panose="020B0604020202020204" pitchFamily="34" charset="0"/>
              </a:rPr>
              <a:t> хувь, хувцас, бөс бараа, гутлын бүлгийн үнэ дүнгээрээ 0.5 хувь, гэр ахуйн тавилга, гэр ахуйн барааны бүлгийн үнэ дүнгээрээ 0.6 хувь, амралт, чөлөөт цаг, соёлын бараа үйлчилгээний бүлгийн үнэ дүнгээрээ 0.5 хувь, бусад бараа үйлчилгээний бүлгийн үнэ дүнгээрээ 2</a:t>
            </a:r>
            <a:r>
              <a:rPr lang="en-US" dirty="0">
                <a:latin typeface="Arial" panose="020B0604020202020204" pitchFamily="34" charset="0"/>
                <a:cs typeface="Arial" panose="020B0604020202020204" pitchFamily="34" charset="0"/>
              </a:rPr>
              <a:t>.6</a:t>
            </a:r>
            <a:r>
              <a:rPr lang="mn-MN" dirty="0">
                <a:latin typeface="Arial" panose="020B0604020202020204" pitchFamily="34" charset="0"/>
                <a:cs typeface="Arial" panose="020B0604020202020204" pitchFamily="34" charset="0"/>
              </a:rPr>
              <a:t> хувиар өссөн нь голлон нөлөөлжээ.</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4227490"/>
      </p:ext>
    </p:extLst>
  </p:cSld>
  <p:clrMapOvr>
    <a:masterClrMapping/>
  </p:clrMapOvr>
  <mc:AlternateContent xmlns:mc="http://schemas.openxmlformats.org/markup-compatibility/2006" xmlns:p14="http://schemas.microsoft.com/office/powerpoint/2010/main">
    <mc:Choice Requires="p14">
      <p:transition spd="slow" p14:dur="2000" advTm="40000"/>
    </mc:Choice>
    <mc:Fallback xmlns="">
      <p:transition spd="slow" advTm="4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47800" y="486514"/>
            <a:ext cx="2916183" cy="461665"/>
          </a:xfrm>
          <a:prstGeom prst="rect">
            <a:avLst/>
          </a:prstGeom>
          <a:noFill/>
        </p:spPr>
        <p:txBody>
          <a:bodyPr wrap="none">
            <a:spAutoFit/>
          </a:bodyPr>
          <a:lstStyle/>
          <a:p>
            <a:pPr algn="ctr"/>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ХӨДӨӨ АЖ АХУЙ</a:t>
            </a: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p:nvPr/>
        </p:nvSpPr>
        <p:spPr>
          <a:xfrm>
            <a:off x="3135143" y="1642557"/>
            <a:ext cx="1619599" cy="1710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АДУУ: </a:t>
            </a:r>
          </a:p>
          <a:p>
            <a:pPr algn="ct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31.3</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мянган</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эх мал төллөж, гарсан төлийн 98.7 хувь </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30.9</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мянган төл</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бойжиж байна. </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6599484" y="1850104"/>
            <a:ext cx="1730129" cy="150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ҮХЭР: </a:t>
            </a:r>
          </a:p>
          <a:p>
            <a:pPr algn="ct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38.0</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мянган</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эх мал төллөж, гарсан төлийн 98.9 хувь </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37.6</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мянган төл</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бойжиж байна. </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8" name="Rectangle 17"/>
          <p:cNvSpPr/>
          <p:nvPr/>
        </p:nvSpPr>
        <p:spPr>
          <a:xfrm>
            <a:off x="10073678" y="1697704"/>
            <a:ext cx="1584922" cy="150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ТЭМЭЭ: </a:t>
            </a:r>
          </a:p>
          <a:p>
            <a:pPr algn="ct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809</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эх мал төллөж, гарсан төл нь 99.4 хувь </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804 төл</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бойжиж байна.</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9" name="Rectangle 18"/>
          <p:cNvSpPr/>
          <p:nvPr/>
        </p:nvSpPr>
        <p:spPr>
          <a:xfrm>
            <a:off x="4164038" y="3702106"/>
            <a:ext cx="1824589" cy="150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ХОНЬ: </a:t>
            </a:r>
          </a:p>
          <a:p>
            <a:pPr algn="ct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688.4</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мянган</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эх мал төллөж, гарсан төлийн 99.1 хувь </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683.2</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мянган төл</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бойжиж байна. </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0" name="Rectangle 19"/>
          <p:cNvSpPr/>
          <p:nvPr/>
        </p:nvSpPr>
        <p:spPr>
          <a:xfrm>
            <a:off x="8064227" y="3711288"/>
            <a:ext cx="1734221" cy="150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ЯМАА: </a:t>
            </a:r>
          </a:p>
          <a:p>
            <a:pPr algn="ct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400.3</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мянган</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эх мал төллөж, гарсан төлийн 396.3 хувь </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98.7</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мянган төл</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бойжиж байна</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1" name="Rectangle 20"/>
          <p:cNvSpPr/>
          <p:nvPr/>
        </p:nvSpPr>
        <p:spPr>
          <a:xfrm>
            <a:off x="1143000" y="1036918"/>
            <a:ext cx="10686938" cy="697242"/>
          </a:xfrm>
          <a:prstGeom prst="rect">
            <a:avLst/>
          </a:prstGeom>
        </p:spPr>
        <p:txBody>
          <a:bodyPr wrap="square">
            <a:spAutoFit/>
          </a:bodyPr>
          <a:lstStyle/>
          <a:p>
            <a:pPr algn="just">
              <a:lnSpc>
                <a:spcPct val="115000"/>
              </a:lnSpc>
            </a:pPr>
            <a:r>
              <a:rPr lang="mn-MN" dirty="0">
                <a:latin typeface="Tahoma" panose="020B0604030504040204" pitchFamily="34" charset="0"/>
                <a:ea typeface="Tahoma" panose="020B0604030504040204" pitchFamily="34" charset="0"/>
                <a:cs typeface="Tahoma" panose="020B0604030504040204" pitchFamily="34" charset="0"/>
              </a:rPr>
              <a:t>Аймгийн хэмжээнд 2020 оны эхний 4 сард 1158.7 мянган эх мал төллөж, 1148.8 мянган төл бойжуулав.  </a:t>
            </a:r>
          </a:p>
        </p:txBody>
      </p:sp>
      <p:pic>
        <p:nvPicPr>
          <p:cNvPr id="5" name="Picture 4"/>
          <p:cNvPicPr>
            <a:picLocks noChangeAspect="1"/>
          </p:cNvPicPr>
          <p:nvPr/>
        </p:nvPicPr>
        <p:blipFill>
          <a:blip r:embed="rId2" cstate="print"/>
          <a:stretch>
            <a:fillRect/>
          </a:stretch>
        </p:blipFill>
        <p:spPr>
          <a:xfrm>
            <a:off x="1203195" y="1652141"/>
            <a:ext cx="1920582" cy="1440437"/>
          </a:xfrm>
          <a:prstGeom prst="rect">
            <a:avLst/>
          </a:prstGeom>
        </p:spPr>
      </p:pic>
      <p:pic>
        <p:nvPicPr>
          <p:cNvPr id="8" name="Picture 7"/>
          <p:cNvPicPr>
            <a:picLocks noChangeAspect="1"/>
          </p:cNvPicPr>
          <p:nvPr/>
        </p:nvPicPr>
        <p:blipFill>
          <a:blip r:embed="rId3" cstate="print"/>
          <a:stretch>
            <a:fillRect/>
          </a:stretch>
        </p:blipFill>
        <p:spPr>
          <a:xfrm>
            <a:off x="4950753" y="1690934"/>
            <a:ext cx="1693758" cy="1128466"/>
          </a:xfrm>
          <a:prstGeom prst="rect">
            <a:avLst/>
          </a:prstGeom>
        </p:spPr>
      </p:pic>
      <p:pic>
        <p:nvPicPr>
          <p:cNvPr id="14" name="Picture 13"/>
          <p:cNvPicPr>
            <a:picLocks noChangeAspect="1"/>
          </p:cNvPicPr>
          <p:nvPr/>
        </p:nvPicPr>
        <p:blipFill>
          <a:blip r:embed="rId4" cstate="print"/>
          <a:stretch>
            <a:fillRect/>
          </a:stretch>
        </p:blipFill>
        <p:spPr>
          <a:xfrm>
            <a:off x="8501806" y="1690934"/>
            <a:ext cx="1571872" cy="1046891"/>
          </a:xfrm>
          <a:prstGeom prst="rect">
            <a:avLst/>
          </a:prstGeom>
        </p:spPr>
      </p:pic>
      <p:pic>
        <p:nvPicPr>
          <p:cNvPr id="15" name="Picture 14"/>
          <p:cNvPicPr>
            <a:picLocks noChangeAspect="1"/>
          </p:cNvPicPr>
          <p:nvPr/>
        </p:nvPicPr>
        <p:blipFill>
          <a:blip r:embed="rId5" cstate="print"/>
          <a:stretch>
            <a:fillRect/>
          </a:stretch>
        </p:blipFill>
        <p:spPr>
          <a:xfrm>
            <a:off x="2323528" y="3712120"/>
            <a:ext cx="1840510" cy="1380383"/>
          </a:xfrm>
          <a:prstGeom prst="rect">
            <a:avLst/>
          </a:prstGeom>
        </p:spPr>
      </p:pic>
      <p:pic>
        <p:nvPicPr>
          <p:cNvPr id="22" name="Picture 21"/>
          <p:cNvPicPr>
            <a:picLocks noChangeAspect="1"/>
          </p:cNvPicPr>
          <p:nvPr/>
        </p:nvPicPr>
        <p:blipFill>
          <a:blip r:embed="rId6" cstate="print"/>
          <a:stretch>
            <a:fillRect/>
          </a:stretch>
        </p:blipFill>
        <p:spPr>
          <a:xfrm>
            <a:off x="6790863" y="3652343"/>
            <a:ext cx="1273364" cy="1700006"/>
          </a:xfrm>
          <a:prstGeom prst="rect">
            <a:avLst/>
          </a:prstGeom>
        </p:spPr>
      </p:pic>
      <p:sp>
        <p:nvSpPr>
          <p:cNvPr id="23" name="Rectangle 22"/>
          <p:cNvSpPr/>
          <p:nvPr/>
        </p:nvSpPr>
        <p:spPr>
          <a:xfrm>
            <a:off x="1203195" y="5438883"/>
            <a:ext cx="10455405" cy="697242"/>
          </a:xfrm>
          <a:prstGeom prst="rect">
            <a:avLst/>
          </a:prstGeom>
        </p:spPr>
        <p:txBody>
          <a:bodyPr wrap="square">
            <a:spAutoFit/>
          </a:bodyPr>
          <a:lstStyle/>
          <a:p>
            <a:pPr algn="just">
              <a:lnSpc>
                <a:spcPct val="115000"/>
              </a:lnSpc>
            </a:pPr>
            <a:r>
              <a:rPr lang="ru-RU" dirty="0">
                <a:latin typeface="Tahoma" panose="020B0604030504040204" pitchFamily="34" charset="0"/>
                <a:ea typeface="Tahoma" panose="020B0604030504040204" pitchFamily="34" charset="0"/>
                <a:cs typeface="Tahoma" panose="020B0604030504040204" pitchFamily="34" charset="0"/>
              </a:rPr>
              <a:t>Оны эхэнд тоологдсон нийт малын </a:t>
            </a:r>
            <a:r>
              <a:rPr lang="mn-MN" dirty="0">
                <a:latin typeface="Tahoma" panose="020B0604030504040204" pitchFamily="34" charset="0"/>
                <a:ea typeface="Tahoma" panose="020B0604030504040204" pitchFamily="34" charset="0"/>
                <a:cs typeface="Tahoma" panose="020B0604030504040204" pitchFamily="34" charset="0"/>
              </a:rPr>
              <a:t>27</a:t>
            </a:r>
            <a:r>
              <a:rPr lang="ru-RU" dirty="0">
                <a:latin typeface="Tahoma" panose="020B0604030504040204" pitchFamily="34" charset="0"/>
                <a:ea typeface="Tahoma" panose="020B0604030504040204" pitchFamily="34" charset="0"/>
                <a:cs typeface="Tahoma" panose="020B0604030504040204" pitchFamily="34" charset="0"/>
              </a:rPr>
              <a:t>.</a:t>
            </a:r>
            <a:r>
              <a:rPr lang="mn-MN" dirty="0">
                <a:latin typeface="Tahoma" panose="020B0604030504040204" pitchFamily="34" charset="0"/>
                <a:ea typeface="Tahoma" panose="020B0604030504040204" pitchFamily="34" charset="0"/>
                <a:cs typeface="Tahoma" panose="020B0604030504040204" pitchFamily="34" charset="0"/>
              </a:rPr>
              <a:t>8 </a:t>
            </a:r>
            <a:r>
              <a:rPr lang="en-US" dirty="0">
                <a:latin typeface="Tahoma" panose="020B0604030504040204" pitchFamily="34" charset="0"/>
                <a:ea typeface="Tahoma" panose="020B0604030504040204" pitchFamily="34" charset="0"/>
                <a:cs typeface="Tahoma" panose="020B0604030504040204" pitchFamily="34" charset="0"/>
              </a:rPr>
              <a:t>(0.</a:t>
            </a:r>
            <a:r>
              <a:rPr lang="mn-MN" dirty="0">
                <a:latin typeface="Tahoma" panose="020B0604030504040204" pitchFamily="34" charset="0"/>
                <a:ea typeface="Tahoma" panose="020B0604030504040204" pitchFamily="34" charset="0"/>
                <a:cs typeface="Tahoma" panose="020B0604030504040204" pitchFamily="34" charset="0"/>
              </a:rPr>
              <a:t>7</a:t>
            </a:r>
            <a:r>
              <a:rPr lang="en-US" dirty="0">
                <a:latin typeface="Tahoma" panose="020B0604030504040204" pitchFamily="34" charset="0"/>
                <a:ea typeface="Tahoma" panose="020B0604030504040204" pitchFamily="34" charset="0"/>
                <a:cs typeface="Tahoma" panose="020B0604030504040204" pitchFamily="34" charset="0"/>
              </a:rPr>
              <a:t> </a:t>
            </a:r>
            <a:r>
              <a:rPr lang="mn-MN" dirty="0">
                <a:latin typeface="Tahoma" panose="020B0604030504040204" pitchFamily="34" charset="0"/>
                <a:ea typeface="Tahoma" panose="020B0604030504040204" pitchFamily="34" charset="0"/>
                <a:cs typeface="Tahoma" panose="020B0604030504040204" pitchFamily="34" charset="0"/>
              </a:rPr>
              <a:t>хувь</a:t>
            </a:r>
            <a:r>
              <a:rPr lang="en-US" dirty="0">
                <a:latin typeface="Tahoma" panose="020B0604030504040204" pitchFamily="34" charset="0"/>
                <a:ea typeface="Tahoma" panose="020B0604030504040204" pitchFamily="34" charset="0"/>
                <a:cs typeface="Tahoma" panose="020B0604030504040204" pitchFamily="34" charset="0"/>
              </a:rPr>
              <a:t>)</a:t>
            </a:r>
            <a:r>
              <a:rPr lang="ru-RU" dirty="0">
                <a:latin typeface="Tahoma" panose="020B0604030504040204" pitchFamily="34" charset="0"/>
                <a:ea typeface="Tahoma" panose="020B0604030504040204" pitchFamily="34" charset="0"/>
                <a:cs typeface="Tahoma" panose="020B0604030504040204" pitchFamily="34" charset="0"/>
              </a:rPr>
              <a:t> мянган том мал 20</a:t>
            </a:r>
            <a:r>
              <a:rPr lang="mn-MN" dirty="0">
                <a:latin typeface="Tahoma" panose="020B0604030504040204" pitchFamily="34" charset="0"/>
                <a:ea typeface="Tahoma" panose="020B0604030504040204" pitchFamily="34" charset="0"/>
                <a:cs typeface="Tahoma" panose="020B0604030504040204" pitchFamily="34" charset="0"/>
              </a:rPr>
              <a:t>20</a:t>
            </a:r>
            <a:r>
              <a:rPr lang="ru-RU" dirty="0">
                <a:latin typeface="Tahoma" panose="020B0604030504040204" pitchFamily="34" charset="0"/>
                <a:ea typeface="Tahoma" panose="020B0604030504040204" pitchFamily="34" charset="0"/>
                <a:cs typeface="Tahoma" panose="020B0604030504040204" pitchFamily="34" charset="0"/>
              </a:rPr>
              <a:t> он</a:t>
            </a:r>
            <a:r>
              <a:rPr lang="mn-MN" dirty="0">
                <a:latin typeface="Tahoma" panose="020B0604030504040204" pitchFamily="34" charset="0"/>
                <a:ea typeface="Tahoma" panose="020B0604030504040204" pitchFamily="34" charset="0"/>
                <a:cs typeface="Tahoma" panose="020B0604030504040204" pitchFamily="34" charset="0"/>
              </a:rPr>
              <a:t>ы эхний 4 сард </a:t>
            </a:r>
            <a:r>
              <a:rPr lang="ru-RU" dirty="0">
                <a:latin typeface="Tahoma" panose="020B0604030504040204" pitchFamily="34" charset="0"/>
                <a:ea typeface="Tahoma" panose="020B0604030504040204" pitchFamily="34" charset="0"/>
                <a:cs typeface="Tahoma" panose="020B0604030504040204" pitchFamily="34" charset="0"/>
              </a:rPr>
              <a:t>зүй бусаар хорогдов. </a:t>
            </a:r>
            <a:r>
              <a:rPr lang="mn-MN" dirty="0">
                <a:latin typeface="Tahoma" panose="020B0604030504040204" pitchFamily="34" charset="0"/>
                <a:ea typeface="Tahoma" panose="020B0604030504040204" pitchFamily="34" charset="0"/>
                <a:cs typeface="Tahoma" panose="020B0604030504040204" pitchFamily="34" charset="0"/>
              </a:rPr>
              <a:t>Зүй бусаар хорогдсон том </a:t>
            </a:r>
            <a:r>
              <a:rPr lang="mn-MN">
                <a:latin typeface="Tahoma" panose="020B0604030504040204" pitchFamily="34" charset="0"/>
                <a:ea typeface="Tahoma" panose="020B0604030504040204" pitchFamily="34" charset="0"/>
                <a:cs typeface="Tahoma" panose="020B0604030504040204" pitchFamily="34" charset="0"/>
              </a:rPr>
              <a:t>малын 0.5 </a:t>
            </a:r>
            <a:r>
              <a:rPr lang="mn-MN" dirty="0">
                <a:latin typeface="Tahoma" panose="020B0604030504040204" pitchFamily="34" charset="0"/>
                <a:ea typeface="Tahoma" panose="020B0604030504040204" pitchFamily="34" charset="0"/>
                <a:cs typeface="Tahoma" panose="020B0604030504040204" pitchFamily="34" charset="0"/>
              </a:rPr>
              <a:t>хувь нь өвчнөөр хорогдсон байна. </a:t>
            </a:r>
          </a:p>
        </p:txBody>
      </p:sp>
    </p:spTree>
    <p:extLst>
      <p:ext uri="{BB962C8B-B14F-4D97-AF65-F5344CB8AC3E}">
        <p14:creationId xmlns:p14="http://schemas.microsoft.com/office/powerpoint/2010/main" val="2233658620"/>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5678</TotalTime>
  <Words>1317</Words>
  <Application>Microsoft Office PowerPoint</Application>
  <PresentationFormat>Widescreen</PresentationFormat>
  <Paragraphs>74</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Tahoma</vt:lpstr>
      <vt:lpstr>Office Theme</vt:lpstr>
      <vt:lpstr>PowerPoint Presentation</vt:lpstr>
      <vt:lpstr>БҮРТГЭЛТЭЙ АЖИЛГҮЙ ИРГЭД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МОНГОЛ УЛСЫН СТАТИСТИКИЙН СИСТЕМИЙН ТАНИЛЦУУЛГА</dc:title>
  <dc:creator>Enkhbaatar_L</dc:creator>
  <cp:lastModifiedBy>Ankhtsetseg</cp:lastModifiedBy>
  <cp:revision>846</cp:revision>
  <cp:lastPrinted>2018-01-18T05:57:32Z</cp:lastPrinted>
  <dcterms:created xsi:type="dcterms:W3CDTF">2016-10-10T07:15:58Z</dcterms:created>
  <dcterms:modified xsi:type="dcterms:W3CDTF">2020-06-12T05:50:20Z</dcterms:modified>
</cp:coreProperties>
</file>