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9" r:id="rId2"/>
    <p:sldId id="334" r:id="rId3"/>
    <p:sldId id="330" r:id="rId4"/>
    <p:sldId id="322" r:id="rId5"/>
    <p:sldId id="338" r:id="rId6"/>
    <p:sldId id="335" r:id="rId7"/>
    <p:sldId id="324" r:id="rId8"/>
    <p:sldId id="325" r:id="rId9"/>
    <p:sldId id="326" r:id="rId10"/>
    <p:sldId id="337" r:id="rId11"/>
    <p:sldId id="328" r:id="rId12"/>
    <p:sldId id="302" r:id="rId1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342" autoAdjust="0"/>
  </p:normalViewPr>
  <p:slideViewPr>
    <p:cSldViewPr>
      <p:cViewPr varScale="1">
        <p:scale>
          <a:sx n="110" d="100"/>
          <a:sy n="110" d="100"/>
        </p:scale>
        <p:origin x="8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7136191309418"/>
          <c:y val="5.092592592592593E-2"/>
          <c:w val="0.8082354443477584"/>
          <c:h val="0.91901221376604092"/>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'газар өмчлөл'!$X$4:$X$16</c:f>
              <c:strCache>
                <c:ptCount val="13"/>
                <c:pt idx="0">
                  <c:v>Íà</c:v>
                </c:pt>
                <c:pt idx="1">
                  <c:v>Õà</c:v>
                </c:pt>
                <c:pt idx="2">
                  <c:v>Àñ</c:v>
                </c:pt>
                <c:pt idx="3">
                  <c:v>Äà</c:v>
                </c:pt>
                <c:pt idx="4">
                  <c:v>Óá</c:v>
                </c:pt>
                <c:pt idx="5">
                  <c:v>Ñ¿</c:v>
                </c:pt>
                <c:pt idx="6">
                  <c:v>Òø</c:v>
                </c:pt>
                <c:pt idx="7">
                  <c:v>Îí</c:v>
                </c:pt>
                <c:pt idx="8">
                  <c:v>Òö</c:v>
                </c:pt>
                <c:pt idx="9">
                  <c:v>Ìõ</c:v>
                </c:pt>
                <c:pt idx="10">
                  <c:v>Áä</c:v>
                </c:pt>
                <c:pt idx="11">
                  <c:v>Ýö</c:v>
                </c:pt>
                <c:pt idx="12">
                  <c:v>Áó</c:v>
                </c:pt>
              </c:strCache>
            </c:strRef>
          </c:cat>
          <c:val>
            <c:numRef>
              <c:f>'газар өмчлөл'!$Y$4:$Y$16</c:f>
              <c:numCache>
                <c:formatCode>General</c:formatCode>
                <c:ptCount val="13"/>
                <c:pt idx="0">
                  <c:v>211</c:v>
                </c:pt>
                <c:pt idx="1">
                  <c:v>228</c:v>
                </c:pt>
                <c:pt idx="2">
                  <c:v>268</c:v>
                </c:pt>
                <c:pt idx="3">
                  <c:v>379</c:v>
                </c:pt>
                <c:pt idx="4">
                  <c:v>387</c:v>
                </c:pt>
                <c:pt idx="5">
                  <c:v>454</c:v>
                </c:pt>
                <c:pt idx="6">
                  <c:v>515</c:v>
                </c:pt>
                <c:pt idx="7">
                  <c:v>702</c:v>
                </c:pt>
                <c:pt idx="8">
                  <c:v>779</c:v>
                </c:pt>
                <c:pt idx="9">
                  <c:v>824</c:v>
                </c:pt>
                <c:pt idx="10">
                  <c:v>867</c:v>
                </c:pt>
                <c:pt idx="11" formatCode="#\ ##0">
                  <c:v>1523</c:v>
                </c:pt>
                <c:pt idx="12" formatCode="#\ ##0">
                  <c:v>4101</c:v>
                </c:pt>
              </c:numCache>
            </c:numRef>
          </c:val>
        </c:ser>
        <c:dLbls>
          <c:showLegendKey val="0"/>
          <c:showVal val="0"/>
          <c:showCatName val="0"/>
          <c:showSerName val="0"/>
          <c:showPercent val="0"/>
          <c:showBubbleSize val="0"/>
        </c:dLbls>
        <c:gapWidth val="66"/>
        <c:axId val="179204472"/>
        <c:axId val="179204864"/>
      </c:barChart>
      <c:catAx>
        <c:axId val="179204472"/>
        <c:scaling>
          <c:orientation val="minMax"/>
        </c:scaling>
        <c:delete val="0"/>
        <c:axPos val="l"/>
        <c:numFmt formatCode="General" sourceLinked="0"/>
        <c:majorTickMark val="out"/>
        <c:minorTickMark val="none"/>
        <c:tickLblPos val="nextTo"/>
        <c:txPr>
          <a:bodyPr/>
          <a:lstStyle/>
          <a:p>
            <a:pPr>
              <a:defRPr baseline="0">
                <a:latin typeface="Arial Mon" pitchFamily="34" charset="0"/>
              </a:defRPr>
            </a:pPr>
            <a:endParaRPr lang="en-US"/>
          </a:p>
        </c:txPr>
        <c:crossAx val="179204864"/>
        <c:crosses val="autoZero"/>
        <c:auto val="1"/>
        <c:lblAlgn val="ctr"/>
        <c:lblOffset val="100"/>
        <c:noMultiLvlLbl val="0"/>
      </c:catAx>
      <c:valAx>
        <c:axId val="179204864"/>
        <c:scaling>
          <c:orientation val="minMax"/>
        </c:scaling>
        <c:delete val="1"/>
        <c:axPos val="b"/>
        <c:numFmt formatCode="General" sourceLinked="1"/>
        <c:majorTickMark val="out"/>
        <c:minorTickMark val="none"/>
        <c:tickLblPos val="none"/>
        <c:crossAx val="17920447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60562131720289"/>
          <c:y val="3.847483682729249E-2"/>
          <c:w val="0.77022440075785215"/>
          <c:h val="0.93039293478189822"/>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'газар өмчлөл'!$AB$4:$AB$16</c:f>
              <c:strCache>
                <c:ptCount val="13"/>
                <c:pt idx="0">
                  <c:v>Íà</c:v>
                </c:pt>
                <c:pt idx="1">
                  <c:v>Õà</c:v>
                </c:pt>
                <c:pt idx="2">
                  <c:v>Àñ</c:v>
                </c:pt>
                <c:pt idx="3">
                  <c:v>Äà</c:v>
                </c:pt>
                <c:pt idx="4">
                  <c:v>Óá</c:v>
                </c:pt>
                <c:pt idx="5">
                  <c:v>Ñ¿</c:v>
                </c:pt>
                <c:pt idx="6">
                  <c:v>Òø</c:v>
                </c:pt>
                <c:pt idx="7">
                  <c:v>Îí</c:v>
                </c:pt>
                <c:pt idx="8">
                  <c:v>Ìõ</c:v>
                </c:pt>
                <c:pt idx="9">
                  <c:v>Òö</c:v>
                </c:pt>
                <c:pt idx="10">
                  <c:v>Áä</c:v>
                </c:pt>
                <c:pt idx="11">
                  <c:v>Ýö</c:v>
                </c:pt>
                <c:pt idx="12">
                  <c:v>Áó</c:v>
                </c:pt>
              </c:strCache>
            </c:strRef>
          </c:cat>
          <c:val>
            <c:numRef>
              <c:f>'газар өмчлөл'!$AC$4:$AC$16</c:f>
              <c:numCache>
                <c:formatCode>General</c:formatCode>
                <c:ptCount val="13"/>
                <c:pt idx="0">
                  <c:v>177</c:v>
                </c:pt>
                <c:pt idx="1">
                  <c:v>208</c:v>
                </c:pt>
                <c:pt idx="2">
                  <c:v>237</c:v>
                </c:pt>
                <c:pt idx="3">
                  <c:v>350</c:v>
                </c:pt>
                <c:pt idx="4">
                  <c:v>363</c:v>
                </c:pt>
                <c:pt idx="5">
                  <c:v>411</c:v>
                </c:pt>
                <c:pt idx="6">
                  <c:v>512</c:v>
                </c:pt>
                <c:pt idx="7">
                  <c:v>633</c:v>
                </c:pt>
                <c:pt idx="8">
                  <c:v>661</c:v>
                </c:pt>
                <c:pt idx="9">
                  <c:v>713</c:v>
                </c:pt>
                <c:pt idx="10">
                  <c:v>741</c:v>
                </c:pt>
                <c:pt idx="11" formatCode="#\ ##0">
                  <c:v>1380</c:v>
                </c:pt>
                <c:pt idx="12" formatCode="#\ ##0">
                  <c:v>3965</c:v>
                </c:pt>
              </c:numCache>
            </c:numRef>
          </c:val>
        </c:ser>
        <c:dLbls>
          <c:showLegendKey val="0"/>
          <c:showVal val="0"/>
          <c:showCatName val="0"/>
          <c:showSerName val="0"/>
          <c:showPercent val="0"/>
          <c:showBubbleSize val="0"/>
        </c:dLbls>
        <c:gapWidth val="69"/>
        <c:axId val="179205648"/>
        <c:axId val="179206040"/>
      </c:barChart>
      <c:catAx>
        <c:axId val="179205648"/>
        <c:scaling>
          <c:orientation val="minMax"/>
        </c:scaling>
        <c:delete val="0"/>
        <c:axPos val="l"/>
        <c:numFmt formatCode="General" sourceLinked="0"/>
        <c:majorTickMark val="out"/>
        <c:minorTickMark val="none"/>
        <c:tickLblPos val="nextTo"/>
        <c:txPr>
          <a:bodyPr/>
          <a:lstStyle/>
          <a:p>
            <a:pPr>
              <a:defRPr sz="1000" baseline="0">
                <a:latin typeface="Arial Mon" pitchFamily="34" charset="0"/>
              </a:defRPr>
            </a:pPr>
            <a:endParaRPr lang="en-US"/>
          </a:p>
        </c:txPr>
        <c:crossAx val="179206040"/>
        <c:crosses val="autoZero"/>
        <c:auto val="1"/>
        <c:lblAlgn val="ctr"/>
        <c:lblOffset val="100"/>
        <c:noMultiLvlLbl val="0"/>
      </c:catAx>
      <c:valAx>
        <c:axId val="179206040"/>
        <c:scaling>
          <c:orientation val="minMax"/>
        </c:scaling>
        <c:delete val="1"/>
        <c:axPos val="b"/>
        <c:numFmt formatCode="General" sourceLinked="1"/>
        <c:majorTickMark val="out"/>
        <c:minorTickMark val="none"/>
        <c:tickLblPos val="none"/>
        <c:crossAx val="17920564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04/13/2020</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04/13/2020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a:t>
            </a:fld>
            <a:endParaRPr lang="en-US"/>
          </a:p>
        </p:txBody>
      </p:sp>
    </p:spTree>
    <p:extLst>
      <p:ext uri="{BB962C8B-B14F-4D97-AF65-F5344CB8AC3E}">
        <p14:creationId xmlns:p14="http://schemas.microsoft.com/office/powerpoint/2010/main" val="191456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04/13/2020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912556"/>
            <a:ext cx="10397071" cy="4650044"/>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smtClean="0">
                <a:solidFill>
                  <a:srgbClr val="002060"/>
                </a:solidFill>
                <a:latin typeface="Tahoma" charset="0"/>
                <a:ea typeface="Tahoma" charset="0"/>
                <a:cs typeface="Tahoma" charset="0"/>
              </a:rPr>
              <a:t>Сүхбаатар аймгийн</a:t>
            </a:r>
          </a:p>
          <a:p>
            <a:pPr algn="ctr"/>
            <a:r>
              <a:rPr lang="mn-MN" sz="3600" b="1" dirty="0" smtClean="0">
                <a:solidFill>
                  <a:srgbClr val="002060"/>
                </a:solidFill>
                <a:latin typeface="Tahoma" charset="0"/>
                <a:ea typeface="Tahoma" charset="0"/>
                <a:cs typeface="Tahoma" charset="0"/>
              </a:rPr>
              <a:t>нийгэм, эдийн засгийн</a:t>
            </a:r>
            <a:r>
              <a:rPr lang="en-US" sz="3600" b="1" dirty="0" smtClean="0">
                <a:solidFill>
                  <a:srgbClr val="002060"/>
                </a:solidFill>
                <a:latin typeface="Tahoma" charset="0"/>
                <a:ea typeface="Tahoma" charset="0"/>
                <a:cs typeface="Tahoma" charset="0"/>
              </a:rPr>
              <a:t> </a:t>
            </a:r>
            <a:r>
              <a:rPr lang="mn-MN" sz="3600" b="1" dirty="0" smtClean="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a:t>
            </a:r>
            <a:r>
              <a:rPr lang="en-US" sz="2800" dirty="0" smtClean="0">
                <a:solidFill>
                  <a:srgbClr val="002060"/>
                </a:solidFill>
                <a:latin typeface="Tahoma" charset="0"/>
                <a:ea typeface="Tahoma" charset="0"/>
                <a:cs typeface="Tahoma" charset="0"/>
              </a:rPr>
              <a:t> 2020 </a:t>
            </a:r>
            <a:r>
              <a:rPr lang="mn-MN" sz="2800" dirty="0" smtClean="0">
                <a:solidFill>
                  <a:srgbClr val="002060"/>
                </a:solidFill>
                <a:latin typeface="Tahoma" charset="0"/>
                <a:ea typeface="Tahoma" charset="0"/>
                <a:cs typeface="Tahoma" charset="0"/>
              </a:rPr>
              <a:t>оны </a:t>
            </a:r>
            <a:r>
              <a:rPr lang="en-US" sz="2800" dirty="0" smtClean="0">
                <a:solidFill>
                  <a:srgbClr val="002060"/>
                </a:solidFill>
                <a:latin typeface="Tahoma" charset="0"/>
                <a:ea typeface="Tahoma" charset="0"/>
                <a:cs typeface="Tahoma" charset="0"/>
              </a:rPr>
              <a:t>3</a:t>
            </a:r>
            <a:r>
              <a:rPr lang="mn-MN" sz="2800" dirty="0" smtClean="0">
                <a:solidFill>
                  <a:srgbClr val="002060"/>
                </a:solidFill>
                <a:latin typeface="Tahoma" charset="0"/>
                <a:ea typeface="Tahoma" charset="0"/>
                <a:cs typeface="Tahoma" charset="0"/>
              </a:rPr>
              <a:t> дугаар сарын байдлаар</a:t>
            </a:r>
            <a:r>
              <a:rPr lang="en-US" sz="2800" dirty="0" smtClean="0">
                <a:solidFill>
                  <a:srgbClr val="002060"/>
                </a:solidFill>
                <a:latin typeface="Tahoma" charset="0"/>
                <a:ea typeface="Tahoma" charset="0"/>
                <a:cs typeface="Tahoma" charset="0"/>
              </a:rPr>
              <a:t>)</a:t>
            </a:r>
            <a:endParaRPr lang="en-US" sz="2800" dirty="0">
              <a:solidFill>
                <a:srgbClr val="002060"/>
              </a:solidFill>
              <a:latin typeface="Tahoma" charset="0"/>
              <a:ea typeface="Tahoma" charset="0"/>
              <a:cs typeface="Tahoma"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35143" y="1642557"/>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АДУУ: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6.3</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97.5 хувь</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6.2</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599484" y="1850104"/>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ҮХЭР: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10.0</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98.5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9.9</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ТЭМЭЭ: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321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төллөж, гарсан төл нь 99.4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319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ХОНЬ: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211.1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99.</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210.4</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1128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ЯМАА: </a:t>
            </a:r>
            <a:endPar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endParaRP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95.1</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99.3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хувь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94.4</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410882"/>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Аймгийн хэмжээнд 2020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1 улиралд 322.9 мянган эх мал төллөж, 321.1 мянган төл бойжуулав.  </a:t>
            </a:r>
          </a:p>
        </p:txBody>
      </p:sp>
      <p:pic>
        <p:nvPicPr>
          <p:cNvPr id="5" name="Picture 4"/>
          <p:cNvPicPr>
            <a:picLocks noChangeAspect="1"/>
          </p:cNvPicPr>
          <p:nvPr/>
        </p:nvPicPr>
        <p:blipFill>
          <a:blip r:embed="rId2" cstate="print"/>
          <a:stretch>
            <a:fillRect/>
          </a:stretch>
        </p:blipFill>
        <p:spPr>
          <a:xfrm>
            <a:off x="1203195" y="1652141"/>
            <a:ext cx="1920582" cy="1440437"/>
          </a:xfrm>
          <a:prstGeom prst="rect">
            <a:avLst/>
          </a:prstGeom>
        </p:spPr>
      </p:pic>
      <p:pic>
        <p:nvPicPr>
          <p:cNvPr id="8" name="Picture 7"/>
          <p:cNvPicPr>
            <a:picLocks noChangeAspect="1"/>
          </p:cNvPicPr>
          <p:nvPr/>
        </p:nvPicPr>
        <p:blipFill>
          <a:blip r:embed="rId3" cstate="print"/>
          <a:stretch>
            <a:fillRect/>
          </a:stretch>
        </p:blipFill>
        <p:spPr>
          <a:xfrm>
            <a:off x="4950753" y="1690934"/>
            <a:ext cx="1693758" cy="1128466"/>
          </a:xfrm>
          <a:prstGeom prst="rect">
            <a:avLst/>
          </a:prstGeom>
        </p:spPr>
      </p:pic>
      <p:pic>
        <p:nvPicPr>
          <p:cNvPr id="14" name="Picture 13"/>
          <p:cNvPicPr>
            <a:picLocks noChangeAspect="1"/>
          </p:cNvPicPr>
          <p:nvPr/>
        </p:nvPicPr>
        <p:blipFill>
          <a:blip r:embed="rId4" cstate="print"/>
          <a:stretch>
            <a:fillRect/>
          </a:stretch>
        </p:blipFill>
        <p:spPr>
          <a:xfrm>
            <a:off x="8501806" y="1690934"/>
            <a:ext cx="1571872" cy="1046891"/>
          </a:xfrm>
          <a:prstGeom prst="rect">
            <a:avLst/>
          </a:prstGeom>
        </p:spPr>
      </p:pic>
      <p:pic>
        <p:nvPicPr>
          <p:cNvPr id="15" name="Picture 14"/>
          <p:cNvPicPr>
            <a:picLocks noChangeAspect="1"/>
          </p:cNvPicPr>
          <p:nvPr/>
        </p:nvPicPr>
        <p:blipFill>
          <a:blip r:embed="rId5" cstate="print"/>
          <a:stretch>
            <a:fillRect/>
          </a:stretch>
        </p:blipFill>
        <p:spPr>
          <a:xfrm>
            <a:off x="2323528" y="3712120"/>
            <a:ext cx="1840510" cy="1380383"/>
          </a:xfrm>
          <a:prstGeom prst="rect">
            <a:avLst/>
          </a:prstGeom>
        </p:spPr>
      </p:pic>
      <p:pic>
        <p:nvPicPr>
          <p:cNvPr id="22" name="Picture 21"/>
          <p:cNvPicPr>
            <a:picLocks noChangeAspect="1"/>
          </p:cNvPicPr>
          <p:nvPr/>
        </p:nvPicPr>
        <p:blipFill>
          <a:blip r:embed="rId6" cstate="print"/>
          <a:stretch>
            <a:fillRect/>
          </a:stretch>
        </p:blipFill>
        <p:spPr>
          <a:xfrm>
            <a:off x="6790863" y="3652343"/>
            <a:ext cx="1273364" cy="1700006"/>
          </a:xfrm>
          <a:prstGeom prst="rect">
            <a:avLst/>
          </a:prstGeom>
        </p:spPr>
      </p:pic>
      <p:sp>
        <p:nvSpPr>
          <p:cNvPr id="23" name="Rectangle 22"/>
          <p:cNvSpPr/>
          <p:nvPr/>
        </p:nvSpPr>
        <p:spPr>
          <a:xfrm>
            <a:off x="1203195" y="5438883"/>
            <a:ext cx="10455405" cy="729430"/>
          </a:xfrm>
          <a:prstGeom prst="rect">
            <a:avLst/>
          </a:prstGeom>
        </p:spPr>
        <p:txBody>
          <a:bodyPr wrap="square">
            <a:spAutoFit/>
          </a:bodyPr>
          <a:lstStyle/>
          <a:p>
            <a:pPr algn="just">
              <a:lnSpc>
                <a:spcPct val="115000"/>
              </a:lnSpc>
            </a:pPr>
            <a:r>
              <a:rPr lang="ru-RU" dirty="0" smtClean="0">
                <a:latin typeface="Tahoma" panose="020B0604030504040204" pitchFamily="34" charset="0"/>
                <a:ea typeface="Tahoma" panose="020B0604030504040204" pitchFamily="34" charset="0"/>
                <a:cs typeface="Tahoma" panose="020B0604030504040204" pitchFamily="34" charset="0"/>
              </a:rPr>
              <a:t>Оны </a:t>
            </a:r>
            <a:r>
              <a:rPr lang="ru-RU" dirty="0">
                <a:latin typeface="Tahoma" panose="020B0604030504040204" pitchFamily="34" charset="0"/>
                <a:ea typeface="Tahoma" panose="020B0604030504040204" pitchFamily="34" charset="0"/>
                <a:cs typeface="Tahoma" panose="020B0604030504040204" pitchFamily="34" charset="0"/>
              </a:rPr>
              <a:t>эхэнд тоологдсон нийт малын </a:t>
            </a:r>
            <a:r>
              <a:rPr lang="mn-MN" dirty="0" smtClean="0">
                <a:latin typeface="Tahoma" panose="020B0604030504040204" pitchFamily="34" charset="0"/>
                <a:ea typeface="Tahoma" panose="020B0604030504040204" pitchFamily="34" charset="0"/>
                <a:cs typeface="Tahoma" panose="020B0604030504040204" pitchFamily="34" charset="0"/>
              </a:rPr>
              <a:t>15</a:t>
            </a:r>
            <a:r>
              <a:rPr lang="ru-RU"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0 </a:t>
            </a:r>
            <a:r>
              <a:rPr lang="en-US" dirty="0" smtClean="0">
                <a:latin typeface="Tahoma" panose="020B0604030504040204" pitchFamily="34" charset="0"/>
                <a:ea typeface="Tahoma" panose="020B0604030504040204" pitchFamily="34" charset="0"/>
                <a:cs typeface="Tahoma" panose="020B0604030504040204" pitchFamily="34" charset="0"/>
              </a:rPr>
              <a:t>(0.</a:t>
            </a:r>
            <a:r>
              <a:rPr lang="mn-MN" dirty="0" smtClean="0">
                <a:latin typeface="Tahoma" panose="020B0604030504040204" pitchFamily="34" charset="0"/>
                <a:ea typeface="Tahoma" panose="020B0604030504040204" pitchFamily="34" charset="0"/>
                <a:cs typeface="Tahoma" panose="020B0604030504040204" pitchFamily="34" charset="0"/>
              </a:rPr>
              <a:t>4</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хувь</a:t>
            </a:r>
            <a:r>
              <a:rPr lang="en-US" dirty="0" smtClean="0">
                <a:latin typeface="Tahoma" panose="020B0604030504040204" pitchFamily="34" charset="0"/>
                <a:ea typeface="Tahoma" panose="020B0604030504040204" pitchFamily="34" charset="0"/>
                <a:cs typeface="Tahoma" panose="020B0604030504040204" pitchFamily="34" charset="0"/>
              </a:rPr>
              <a:t>)</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мянган том мал </a:t>
            </a:r>
            <a:r>
              <a:rPr lang="ru-RU" dirty="0" smtClean="0">
                <a:latin typeface="Tahoma" panose="020B0604030504040204" pitchFamily="34" charset="0"/>
                <a:ea typeface="Tahoma" panose="020B0604030504040204" pitchFamily="34" charset="0"/>
                <a:cs typeface="Tahoma" panose="020B0604030504040204" pitchFamily="34" charset="0"/>
              </a:rPr>
              <a:t>20</a:t>
            </a:r>
            <a:r>
              <a:rPr lang="mn-MN" dirty="0" smtClean="0">
                <a:latin typeface="Tahoma" panose="020B0604030504040204" pitchFamily="34" charset="0"/>
                <a:ea typeface="Tahoma" panose="020B0604030504040204" pitchFamily="34" charset="0"/>
                <a:cs typeface="Tahoma" panose="020B0604030504040204" pitchFamily="34" charset="0"/>
              </a:rPr>
              <a:t>20</a:t>
            </a:r>
            <a:r>
              <a:rPr lang="ru-RU" dirty="0" smtClean="0">
                <a:latin typeface="Tahoma" panose="020B0604030504040204" pitchFamily="34" charset="0"/>
                <a:ea typeface="Tahoma" panose="020B0604030504040204" pitchFamily="34" charset="0"/>
                <a:cs typeface="Tahoma" panose="020B0604030504040204" pitchFamily="34" charset="0"/>
              </a:rPr>
              <a:t> он</a:t>
            </a:r>
            <a:r>
              <a:rPr lang="mn-MN" dirty="0" smtClean="0">
                <a:latin typeface="Tahoma" panose="020B0604030504040204" pitchFamily="34" charset="0"/>
                <a:ea typeface="Tahoma" panose="020B0604030504040204" pitchFamily="34" charset="0"/>
                <a:cs typeface="Tahoma" panose="020B0604030504040204" pitchFamily="34" charset="0"/>
              </a:rPr>
              <a:t>ы 1-р улиралд</a:t>
            </a:r>
            <a:r>
              <a:rPr lang="ru-RU" dirty="0" smtClean="0">
                <a:latin typeface="Tahoma" panose="020B0604030504040204" pitchFamily="34" charset="0"/>
                <a:ea typeface="Tahoma" panose="020B0604030504040204" pitchFamily="34" charset="0"/>
                <a:cs typeface="Tahoma" panose="020B0604030504040204" pitchFamily="34" charset="0"/>
              </a:rPr>
              <a:t> </a:t>
            </a:r>
            <a:r>
              <a:rPr lang="ru-RU" dirty="0">
                <a:latin typeface="Tahoma" panose="020B0604030504040204" pitchFamily="34" charset="0"/>
                <a:ea typeface="Tahoma" panose="020B0604030504040204" pitchFamily="34" charset="0"/>
                <a:cs typeface="Tahoma" panose="020B0604030504040204" pitchFamily="34" charset="0"/>
              </a:rPr>
              <a:t>зүй бусаар хорогдов. </a:t>
            </a:r>
            <a:r>
              <a:rPr lang="mn-MN" dirty="0" smtClean="0">
                <a:latin typeface="Tahoma" panose="020B0604030504040204" pitchFamily="34" charset="0"/>
                <a:ea typeface="Tahoma" panose="020B0604030504040204" pitchFamily="34" charset="0"/>
                <a:cs typeface="Tahoma" panose="020B0604030504040204" pitchFamily="34" charset="0"/>
              </a:rPr>
              <a:t>Зүй бусаар хорогдсон том </a:t>
            </a:r>
            <a:r>
              <a:rPr lang="mn-MN" smtClean="0">
                <a:latin typeface="Tahoma" panose="020B0604030504040204" pitchFamily="34" charset="0"/>
                <a:ea typeface="Tahoma" panose="020B0604030504040204" pitchFamily="34" charset="0"/>
                <a:cs typeface="Tahoma" panose="020B0604030504040204" pitchFamily="34" charset="0"/>
              </a:rPr>
              <a:t>малын 0.7 </a:t>
            </a:r>
            <a:r>
              <a:rPr lang="mn-MN" dirty="0" smtClean="0">
                <a:latin typeface="Tahoma" panose="020B0604030504040204" pitchFamily="34" charset="0"/>
                <a:ea typeface="Tahoma" panose="020B0604030504040204" pitchFamily="34" charset="0"/>
                <a:cs typeface="Tahoma" panose="020B0604030504040204" pitchFamily="34" charset="0"/>
              </a:rPr>
              <a:t>хувь нь өвчнөөр хорогдсон байна. </a:t>
            </a:r>
            <a:endParaRPr lang="mn-M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36586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2020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оны 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гүйцэтгэлээр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өмнөх оноос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(10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 тэрбум төгрөгөөр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3047999"/>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1</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4 (13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төгрөгөөр, үүнээс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нүүрс 0</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 (13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5%) тэрбум төгрөг, цайрын баяжмал 1.5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17</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тус тус буурсан нь голлон нөлөөлөв</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2020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онд 3</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9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төгрөгт хүрч,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7.</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 тэрбум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төгрөг буюу </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82</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0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182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3000" y="533400"/>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4"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smtClean="0">
                  <a:solidFill>
                    <a:srgbClr val="00D0A8"/>
                  </a:solidFill>
                  <a:latin typeface="Arial" charset="0"/>
                  <a:ea typeface="Calibri" charset="0"/>
                </a:rPr>
                <a:t>6</a:t>
              </a:r>
              <a:r>
                <a:rPr lang="en-US" sz="1600" dirty="0" smtClean="0">
                  <a:solidFill>
                    <a:srgbClr val="00D0A8"/>
                  </a:solidFill>
                  <a:latin typeface="Arial" charset="0"/>
                  <a:ea typeface="Calibri" charset="0"/>
                </a:rPr>
                <a:t>87 </a:t>
              </a:r>
              <a:r>
                <a:rPr lang="mn-MN" sz="1600" dirty="0" smtClean="0">
                  <a:solidFill>
                    <a:srgbClr val="00D0A8"/>
                  </a:solidFill>
                  <a:latin typeface="Arial" charset="0"/>
                  <a:ea typeface="Calibri" charset="0"/>
                </a:rPr>
                <a:t>нь бүртгэлтэй </a:t>
              </a:r>
              <a:r>
                <a:rPr lang="mn-MN" sz="1600" dirty="0">
                  <a:solidFill>
                    <a:srgbClr val="00D0A8"/>
                  </a:solidFill>
                  <a:latin typeface="Arial" charset="0"/>
                  <a:ea typeface="Calibri" charset="0"/>
                </a:rPr>
                <a:t>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smtClean="0">
                  <a:solidFill>
                    <a:srgbClr val="00B0F0"/>
                  </a:solidFill>
                  <a:latin typeface="Arial" charset="0"/>
                  <a:ea typeface="Calibri" charset="0"/>
                </a:rPr>
                <a:t>227 </a:t>
              </a:r>
              <a:r>
                <a:rPr lang="is-IS" sz="1600" dirty="0" smtClean="0">
                  <a:solidFill>
                    <a:srgbClr val="00B0F0"/>
                  </a:solidFill>
                  <a:latin typeface="Arial" charset="0"/>
                  <a:ea typeface="Calibri" charset="0"/>
                </a:rPr>
                <a:t>нь </a:t>
              </a:r>
              <a:r>
                <a:rPr lang="is-IS" sz="1600" dirty="0">
                  <a:solidFill>
                    <a:srgbClr val="00B0F0"/>
                  </a:solidFill>
                  <a:latin typeface="Arial" charset="0"/>
                  <a:ea typeface="Calibri" charset="0"/>
                </a:rPr>
                <a:t>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smtClean="0">
                  <a:solidFill>
                    <a:srgbClr val="00B050"/>
                  </a:solidFill>
                  <a:latin typeface="Arial" charset="0"/>
                  <a:ea typeface="Calibri" charset="0"/>
                </a:rPr>
                <a:t>75.2%</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smtClean="0">
                  <a:solidFill>
                    <a:srgbClr val="00B0F0"/>
                  </a:solidFill>
                  <a:latin typeface="Arial" charset="0"/>
                  <a:ea typeface="Calibri" charset="0"/>
                </a:rPr>
                <a:t>24.8%</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a:t>
            </a:r>
            <a:r>
              <a:rPr lang="mn-MN" sz="1600" dirty="0" smtClean="0">
                <a:latin typeface="Tahoma" charset="0"/>
                <a:ea typeface="Calibri" charset="0"/>
              </a:rPr>
              <a:t>20</a:t>
            </a:r>
            <a:r>
              <a:rPr lang="en-US" sz="1600" dirty="0" smtClean="0">
                <a:latin typeface="Tahoma" charset="0"/>
                <a:ea typeface="Calibri" charset="0"/>
              </a:rPr>
              <a:t>20</a:t>
            </a:r>
            <a:r>
              <a:rPr lang="mn-MN" sz="1600" dirty="0" smtClean="0">
                <a:latin typeface="Tahoma" charset="0"/>
                <a:ea typeface="Calibri" charset="0"/>
              </a:rPr>
              <a:t> </a:t>
            </a:r>
            <a:r>
              <a:rPr lang="mn-MN" sz="1600" dirty="0">
                <a:latin typeface="Tahoma" charset="0"/>
                <a:ea typeface="Calibri" charset="0"/>
              </a:rPr>
              <a:t>оны </a:t>
            </a:r>
            <a:r>
              <a:rPr lang="en-US" sz="1600" dirty="0">
                <a:latin typeface="Tahoma" charset="0"/>
                <a:ea typeface="Calibri" charset="0"/>
              </a:rPr>
              <a:t>3</a:t>
            </a:r>
            <a:r>
              <a:rPr lang="mn-MN" sz="1600" dirty="0" smtClean="0">
                <a:latin typeface="Tahoma" charset="0"/>
                <a:ea typeface="Calibri" charset="0"/>
              </a:rPr>
              <a:t> дугаар </a:t>
            </a:r>
            <a:r>
              <a:rPr lang="mn-MN" sz="1600" dirty="0">
                <a:latin typeface="Tahoma" charset="0"/>
                <a:ea typeface="Calibri" charset="0"/>
              </a:rPr>
              <a:t>сарын эцэст </a:t>
            </a:r>
            <a:r>
              <a:rPr lang="en-US" sz="1600" dirty="0" smtClean="0">
                <a:latin typeface="Tahoma" charset="0"/>
                <a:ea typeface="Calibri" charset="0"/>
              </a:rPr>
              <a:t>914 </a:t>
            </a:r>
            <a:r>
              <a:rPr lang="mn-MN" sz="1600" dirty="0" smtClean="0">
                <a:latin typeface="Tahoma" charset="0"/>
                <a:ea typeface="Calibri" charset="0"/>
              </a:rPr>
              <a:t>болсны</a:t>
            </a:r>
            <a:r>
              <a:rPr lang="mn-MN" sz="1600" dirty="0">
                <a:latin typeface="Tahoma" charset="0"/>
                <a:ea typeface="Calibri" charset="0"/>
              </a:rPr>
              <a:t>, </a:t>
            </a:r>
            <a:r>
              <a:rPr lang="mn-MN" sz="1600" dirty="0" smtClean="0">
                <a:latin typeface="Tahoma" charset="0"/>
                <a:ea typeface="Calibri" charset="0"/>
              </a:rPr>
              <a:t>6</a:t>
            </a:r>
            <a:r>
              <a:rPr lang="en-US" sz="1600" dirty="0" smtClean="0">
                <a:latin typeface="Tahoma" charset="0"/>
                <a:ea typeface="Calibri" charset="0"/>
              </a:rPr>
              <a:t>87</a:t>
            </a:r>
            <a:r>
              <a:rPr lang="mn-MN" sz="1600" dirty="0" smtClean="0">
                <a:latin typeface="Tahoma" charset="0"/>
                <a:ea typeface="Calibri" charset="0"/>
              </a:rPr>
              <a:t> (</a:t>
            </a:r>
            <a:r>
              <a:rPr lang="en-US" sz="1600" dirty="0" smtClean="0">
                <a:latin typeface="Tahoma" charset="0"/>
                <a:ea typeface="Calibri" charset="0"/>
              </a:rPr>
              <a:t>75.2</a:t>
            </a:r>
            <a:r>
              <a:rPr lang="mn-MN" sz="1600" dirty="0" smtClean="0">
                <a:latin typeface="Tahoma" charset="0"/>
                <a:ea typeface="Calibri" charset="0"/>
              </a:rPr>
              <a:t>%) нь </a:t>
            </a:r>
            <a:r>
              <a:rPr lang="mn-MN" sz="1600" dirty="0">
                <a:latin typeface="Tahoma" charset="0"/>
                <a:ea typeface="Calibri" charset="0"/>
              </a:rPr>
              <a:t>бүртгэлтэй ажилгүй иргэд, </a:t>
            </a:r>
            <a:r>
              <a:rPr lang="en-US" sz="1600" dirty="0" smtClean="0">
                <a:latin typeface="Tahoma" charset="0"/>
                <a:ea typeface="Calibri" charset="0"/>
              </a:rPr>
              <a:t>227 </a:t>
            </a:r>
            <a:r>
              <a:rPr lang="mn-MN" sz="1600" dirty="0" smtClean="0">
                <a:latin typeface="Tahoma" charset="0"/>
                <a:ea typeface="Calibri" charset="0"/>
              </a:rPr>
              <a:t>(</a:t>
            </a:r>
            <a:r>
              <a:rPr lang="en-US" sz="1600" dirty="0" smtClean="0">
                <a:latin typeface="Tahoma" charset="0"/>
                <a:ea typeface="Calibri" charset="0"/>
              </a:rPr>
              <a:t>24.8</a:t>
            </a:r>
            <a:r>
              <a:rPr lang="mn-MN" sz="1600" dirty="0" smtClean="0">
                <a:latin typeface="Tahoma" charset="0"/>
                <a:ea typeface="Calibri" charset="0"/>
              </a:rPr>
              <a:t>%) нь </a:t>
            </a:r>
            <a:r>
              <a:rPr lang="mn-MN" sz="1600" dirty="0">
                <a:latin typeface="Tahoma" charset="0"/>
                <a:ea typeface="Calibri" charset="0"/>
              </a:rPr>
              <a:t>ажилтай боловч өөр ажил хайж байгаа иргэд байна.</a:t>
            </a:r>
            <a:endParaRPr lang="en-US" sz="1600" dirty="0">
              <a:latin typeface="Tahoma" charset="0"/>
              <a:ea typeface="Calibri" charset="0"/>
            </a:endParaRPr>
          </a:p>
        </p:txBody>
      </p:sp>
      <p:grpSp>
        <p:nvGrpSpPr>
          <p:cNvPr id="5" name="Group 19"/>
          <p:cNvGrpSpPr/>
          <p:nvPr/>
        </p:nvGrpSpPr>
        <p:grpSpPr>
          <a:xfrm>
            <a:off x="1143000" y="3182439"/>
            <a:ext cx="5486400" cy="1550837"/>
            <a:chOff x="1371600" y="2819400"/>
            <a:chExt cx="4777866" cy="1550837"/>
          </a:xfrm>
        </p:grpSpPr>
        <p:grpSp>
          <p:nvGrpSpPr>
            <p:cNvPr id="6"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8"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3</a:t>
                  </a:r>
                  <a:r>
                    <a:rPr lang="en-US" sz="2800" dirty="0" smtClean="0">
                      <a:solidFill>
                        <a:srgbClr val="002060"/>
                      </a:solidFill>
                      <a:latin typeface="Arial" charset="0"/>
                      <a:ea typeface="Calibri" charset="0"/>
                    </a:rPr>
                    <a:t>.</a:t>
                  </a:r>
                  <a:r>
                    <a:rPr lang="mn-MN" sz="2800" dirty="0" smtClean="0">
                      <a:solidFill>
                        <a:srgbClr val="002060"/>
                      </a:solidFill>
                      <a:latin typeface="Arial" charset="0"/>
                      <a:ea typeface="Calibri" charset="0"/>
                    </a:rPr>
                    <a:t>3</a:t>
                  </a:r>
                  <a:r>
                    <a:rPr lang="en-US" sz="2800" dirty="0" smtClean="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4.6</a:t>
                  </a:r>
                  <a:r>
                    <a:rPr lang="en-US" sz="2800" dirty="0" smtClean="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charset="0"/>
                      <a:ea typeface="Calibri" charset="0"/>
                    </a:rPr>
                    <a:t>48</a:t>
                  </a:r>
                  <a:r>
                    <a:rPr lang="en-US" sz="2800" dirty="0" smtClean="0">
                      <a:solidFill>
                        <a:srgbClr val="00B0F0"/>
                      </a:solidFill>
                      <a:latin typeface="Arial" charset="0"/>
                      <a:ea typeface="Calibri" charset="0"/>
                    </a:rPr>
                    <a:t>.</a:t>
                  </a:r>
                  <a:r>
                    <a:rPr lang="mn-MN" sz="2800" dirty="0" smtClean="0">
                      <a:solidFill>
                        <a:srgbClr val="00B0F0"/>
                      </a:solidFill>
                      <a:latin typeface="Arial" charset="0"/>
                      <a:ea typeface="Calibri" charset="0"/>
                    </a:rPr>
                    <a:t>0</a:t>
                  </a:r>
                  <a:r>
                    <a:rPr lang="en-US" sz="2800" dirty="0" smtClean="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124200"/>
            <a:ext cx="6553200" cy="1077218"/>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en-US" sz="1600" dirty="0" smtClean="0">
                <a:latin typeface="Tahoma" charset="0"/>
                <a:ea typeface="Calibri" charset="0"/>
              </a:rPr>
              <a:t>22 (3.3%) </a:t>
            </a:r>
            <a:r>
              <a:rPr lang="en-US" sz="1600" dirty="0" err="1" smtClean="0">
                <a:latin typeface="Tahoma" charset="0"/>
                <a:ea typeface="Calibri" charset="0"/>
              </a:rPr>
              <a:t>хүнээр</a:t>
            </a:r>
            <a:r>
              <a:rPr lang="mn-MN" sz="1600" dirty="0" smtClean="0">
                <a:latin typeface="Tahoma" charset="0"/>
                <a:ea typeface="Calibri" charset="0"/>
              </a:rPr>
              <a:t> өсч</a:t>
            </a:r>
            <a:r>
              <a:rPr lang="en-US" sz="1600" dirty="0" smtClean="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smtClean="0">
                <a:latin typeface="Tahoma" charset="0"/>
                <a:ea typeface="Calibri" charset="0"/>
              </a:rPr>
              <a:t>33</a:t>
            </a:r>
            <a:r>
              <a:rPr lang="en-US" sz="1600" dirty="0" smtClean="0">
                <a:latin typeface="Tahoma" charset="0"/>
                <a:ea typeface="Calibri" charset="0"/>
              </a:rPr>
              <a:t> (</a:t>
            </a:r>
            <a:r>
              <a:rPr lang="mn-MN" sz="1600" dirty="0" smtClean="0">
                <a:latin typeface="Tahoma" charset="0"/>
                <a:ea typeface="Calibri" charset="0"/>
              </a:rPr>
              <a:t>4</a:t>
            </a:r>
            <a:r>
              <a:rPr lang="en-US" sz="1600" dirty="0" smtClean="0">
                <a:latin typeface="Tahoma" charset="0"/>
                <a:ea typeface="Calibri" charset="0"/>
              </a:rPr>
              <a:t>.</a:t>
            </a:r>
            <a:r>
              <a:rPr lang="mn-MN" sz="1600" dirty="0" smtClean="0">
                <a:latin typeface="Tahoma" charset="0"/>
                <a:ea typeface="Calibri" charset="0"/>
              </a:rPr>
              <a:t>6</a:t>
            </a:r>
            <a:r>
              <a:rPr lang="en-US" sz="1600" dirty="0" smtClean="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smtClean="0">
                <a:latin typeface="Tahoma" charset="0"/>
                <a:ea typeface="Calibri" charset="0"/>
              </a:rPr>
              <a:t>буурсан байна. </a:t>
            </a:r>
            <a:r>
              <a:rPr lang="en-US" sz="1600" dirty="0" smtClean="0">
                <a:latin typeface="Tahoma" charset="0"/>
                <a:ea typeface="Calibri" charset="0"/>
              </a:rPr>
              <a:t>3</a:t>
            </a:r>
            <a:r>
              <a:rPr lang="mn-MN" sz="1600" dirty="0" smtClean="0">
                <a:latin typeface="Tahoma" charset="0"/>
                <a:ea typeface="Calibri" charset="0"/>
              </a:rPr>
              <a:t> дугаар сарын байдлаар бүртгэлтэй ажилгүй иргэд 687</a:t>
            </a:r>
            <a:r>
              <a:rPr lang="en-US" sz="1600" dirty="0" smtClean="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a:t>
            </a:r>
            <a:r>
              <a:rPr lang="mn-MN" sz="1600" dirty="0" smtClean="0">
                <a:latin typeface="Tahoma" charset="0"/>
                <a:ea typeface="Calibri" charset="0"/>
              </a:rPr>
              <a:t>330</a:t>
            </a:r>
            <a:r>
              <a:rPr lang="en-US" sz="1600" dirty="0" smtClean="0">
                <a:latin typeface="Tahoma" charset="0"/>
                <a:ea typeface="Calibri" charset="0"/>
              </a:rPr>
              <a:t> (</a:t>
            </a:r>
            <a:r>
              <a:rPr lang="mn-MN" sz="1600" dirty="0" smtClean="0">
                <a:latin typeface="Tahoma" charset="0"/>
                <a:ea typeface="Calibri" charset="0"/>
              </a:rPr>
              <a:t>48.0</a:t>
            </a:r>
            <a:r>
              <a:rPr lang="en-US" sz="1600" dirty="0" smtClean="0">
                <a:latin typeface="Tahoma" charset="0"/>
                <a:ea typeface="Calibri" charset="0"/>
              </a:rPr>
              <a:t>%) </a:t>
            </a:r>
            <a:r>
              <a:rPr lang="en-US" sz="1600" dirty="0" err="1" smtClean="0">
                <a:latin typeface="Tahoma" charset="0"/>
                <a:ea typeface="Calibri" charset="0"/>
              </a:rPr>
              <a:t>нь</a:t>
            </a:r>
            <a:r>
              <a:rPr lang="en-US" sz="1600" dirty="0" smtClean="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smtClean="0">
                <a:latin typeface="Tahoma" panose="020B0604030504040204" pitchFamily="34" charset="0"/>
                <a:ea typeface="Tahoma" panose="020B0604030504040204" pitchFamily="34" charset="0"/>
                <a:cs typeface="Tahoma" panose="020B0604030504040204" pitchFamily="34" charset="0"/>
              </a:rPr>
              <a:t>Аймг</a:t>
            </a:r>
            <a:r>
              <a:rPr lang="mn-MN" sz="1600" dirty="0" smtClean="0">
                <a:latin typeface="Tahoma" panose="020B0604030504040204" pitchFamily="34" charset="0"/>
                <a:ea typeface="Tahoma" panose="020B0604030504040204" pitchFamily="34" charset="0"/>
                <a:cs typeface="Tahoma" panose="020B0604030504040204" pitchFamily="34" charset="0"/>
              </a:rPr>
              <a:t>ийн </a:t>
            </a:r>
            <a:r>
              <a:rPr lang="en-US" sz="1600" dirty="0" err="1" smtClean="0">
                <a:latin typeface="Tahoma" panose="020B0604030504040204" pitchFamily="34" charset="0"/>
                <a:ea typeface="Tahoma" panose="020B0604030504040204" pitchFamily="34" charset="0"/>
                <a:cs typeface="Tahoma" panose="020B0604030504040204" pitchFamily="34" charset="0"/>
              </a:rPr>
              <a:t>хөдөлмөр</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20</a:t>
            </a:r>
            <a:r>
              <a:rPr lang="mn-MN" sz="1600" dirty="0" smtClean="0">
                <a:latin typeface="Tahoma" panose="020B0604030504040204" pitchFamily="34" charset="0"/>
                <a:ea typeface="Tahoma" panose="020B0604030504040204" pitchFamily="34" charset="0"/>
                <a:cs typeface="Tahoma" panose="020B0604030504040204" pitchFamily="34" charset="0"/>
              </a:rPr>
              <a:t>20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3</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470</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smtClean="0">
                <a:latin typeface="Tahoma" panose="020B0604030504040204" pitchFamily="34" charset="0"/>
                <a:ea typeface="Tahoma" panose="020B0604030504040204" pitchFamily="34" charset="0"/>
                <a:cs typeface="Tahoma" panose="020B0604030504040204" pitchFamily="34" charset="0"/>
              </a:rPr>
              <a:t>иргэн</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109</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304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259667" y="6096000"/>
            <a:ext cx="3299633" cy="584775"/>
          </a:xfrm>
          <a:prstGeom prst="rect">
            <a:avLst/>
          </a:prstGeom>
        </p:spPr>
        <p:txBody>
          <a:bodyPr wrap="square">
            <a:spAutoFit/>
          </a:bodyPr>
          <a:lstStyle/>
          <a:p>
            <a:r>
              <a:rPr lang="mn-MN" sz="1600" dirty="0" smtClean="0">
                <a:solidFill>
                  <a:srgbClr val="00D0A8"/>
                </a:solidFill>
                <a:latin typeface="Tahoma" charset="0"/>
                <a:ea typeface="Calibri" charset="0"/>
              </a:rPr>
              <a:t>109</a:t>
            </a:r>
            <a:r>
              <a:rPr lang="mn-MN" sz="1600" dirty="0" smtClean="0">
                <a:solidFill>
                  <a:srgbClr val="00D0A8"/>
                </a:solidFill>
                <a:effectLst/>
                <a:latin typeface="Tahoma" charset="0"/>
                <a:ea typeface="Calibri" charset="0"/>
              </a:rPr>
              <a:t> </a:t>
            </a:r>
            <a:r>
              <a:rPr lang="mn-MN" sz="1600" dirty="0">
                <a:solidFill>
                  <a:srgbClr val="00D0A8"/>
                </a:solidFill>
                <a:effectLst/>
                <a:latin typeface="Tahoma" charset="0"/>
                <a:ea typeface="Calibri" charset="0"/>
              </a:rPr>
              <a:t>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9506" y="3556599"/>
            <a:ext cx="1177467" cy="1086958"/>
          </a:xfrm>
          <a:prstGeom prst="rect">
            <a:avLst/>
          </a:prstGeom>
        </p:spPr>
      </p:pic>
      <p:sp>
        <p:nvSpPr>
          <p:cNvPr id="2" name="Rectangle 1">
            <a:extLst>
              <a:ext uri="{FF2B5EF4-FFF2-40B4-BE49-F238E27FC236}">
                <a16:creationId xmlns=""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a:t>
            </a:r>
            <a:r>
              <a:rPr lang="mn-MN" sz="1600" dirty="0" smtClean="0">
                <a:latin typeface="Tahoma" panose="020B0604030504040204" pitchFamily="34" charset="0"/>
                <a:ea typeface="Tahoma" panose="020B0604030504040204" pitchFamily="34" charset="0"/>
                <a:cs typeface="Tahoma" panose="020B0604030504040204" pitchFamily="34" charset="0"/>
              </a:rPr>
              <a:t>53.0 </a:t>
            </a:r>
            <a:r>
              <a:rPr lang="mn-MN" sz="1600" dirty="0">
                <a:latin typeface="Tahoma" panose="020B0604030504040204" pitchFamily="34" charset="0"/>
                <a:ea typeface="Tahoma" panose="020B0604030504040204" pitchFamily="34" charset="0"/>
                <a:cs typeface="Tahoma" panose="020B0604030504040204" pitchFamily="34" charset="0"/>
              </a:rPr>
              <a:t>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3" cstate="print"/>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4" cstate="print"/>
          <a:stretch>
            <a:fillRect/>
          </a:stretch>
        </p:blipFill>
        <p:spPr>
          <a:xfrm>
            <a:off x="1161423" y="3183642"/>
            <a:ext cx="10615182" cy="1083558"/>
          </a:xfrm>
          <a:prstGeom prst="rect">
            <a:avLst/>
          </a:prstGeom>
        </p:spPr>
      </p:pic>
      <p:pic>
        <p:nvPicPr>
          <p:cNvPr id="13" name="Picture 12"/>
          <p:cNvPicPr>
            <a:picLocks noChangeAspect="1"/>
          </p:cNvPicPr>
          <p:nvPr/>
        </p:nvPicPr>
        <p:blipFill>
          <a:blip r:embed="rId5" cstate="print"/>
          <a:stretch>
            <a:fillRect/>
          </a:stretch>
        </p:blipFill>
        <p:spPr>
          <a:xfrm>
            <a:off x="1161423" y="4800600"/>
            <a:ext cx="10528350" cy="1143000"/>
          </a:xfrm>
          <a:prstGeom prst="rect">
            <a:avLst/>
          </a:prstGeom>
        </p:spPr>
      </p:pic>
      <p:sp>
        <p:nvSpPr>
          <p:cNvPr id="17" name="Rectangle 16"/>
          <p:cNvSpPr/>
          <p:nvPr/>
        </p:nvSpPr>
        <p:spPr>
          <a:xfrm>
            <a:off x="2438400" y="3433033"/>
            <a:ext cx="9220199"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a:t>
            </a:r>
            <a:r>
              <a:rPr lang="mn-MN" sz="1600" dirty="0" smtClean="0">
                <a:latin typeface="Tahoma" panose="020B0604030504040204" pitchFamily="34" charset="0"/>
                <a:ea typeface="Tahoma" panose="020B0604030504040204" pitchFamily="34" charset="0"/>
                <a:cs typeface="Tahoma" panose="020B0604030504040204" pitchFamily="34" charset="0"/>
              </a:rPr>
              <a:t>орлогын 343</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0.1 хувь</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-ийг сайн дурын даатгуулагчдын шимтгэлийн орлого бүрдүүлсэн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428008" y="1540603"/>
            <a:ext cx="9218427" cy="1077218"/>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Нийгмийн </a:t>
            </a:r>
            <a:r>
              <a:rPr lang="mn-MN" sz="1600" dirty="0">
                <a:latin typeface="Tahoma" panose="020B0604030504040204" pitchFamily="34" charset="0"/>
                <a:ea typeface="Tahoma" panose="020B0604030504040204" pitchFamily="34" charset="0"/>
                <a:cs typeface="Tahoma" panose="020B0604030504040204" pitchFamily="34" charset="0"/>
              </a:rPr>
              <a:t>даатгалын </a:t>
            </a:r>
            <a:r>
              <a:rPr lang="mn-MN" sz="1600" dirty="0" smtClean="0">
                <a:latin typeface="Tahoma" panose="020B0604030504040204" pitchFamily="34" charset="0"/>
                <a:ea typeface="Tahoma" panose="020B0604030504040204" pitchFamily="34" charset="0"/>
                <a:cs typeface="Tahoma" panose="020B0604030504040204" pitchFamily="34" charset="0"/>
              </a:rPr>
              <a:t>хэлтсийн мэдээллээр </a:t>
            </a:r>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a:t>
            </a:r>
            <a:r>
              <a:rPr lang="mn-MN" sz="1600" dirty="0" smtClean="0">
                <a:latin typeface="Tahoma" panose="020B0604030504040204" pitchFamily="34" charset="0"/>
                <a:ea typeface="Tahoma" panose="020B0604030504040204" pitchFamily="34" charset="0"/>
                <a:cs typeface="Tahoma" panose="020B0604030504040204" pitchFamily="34" charset="0"/>
              </a:rPr>
              <a:t>2020 оны </a:t>
            </a:r>
            <a:r>
              <a:rPr lang="mn-MN" sz="1600" dirty="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р улирлын байдлаар 3.8 тэрбум </a:t>
            </a:r>
            <a:r>
              <a:rPr lang="mn-MN" sz="1600" dirty="0">
                <a:latin typeface="Tahoma" panose="020B0604030504040204" pitchFamily="34" charset="0"/>
                <a:ea typeface="Tahoma" panose="020B0604030504040204" pitchFamily="34" charset="0"/>
                <a:cs typeface="Tahoma" panose="020B0604030504040204" pitchFamily="34" charset="0"/>
              </a:rPr>
              <a:t>төгрөг болж, 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мөн </a:t>
            </a:r>
            <a:r>
              <a:rPr lang="mn-MN" sz="1600" dirty="0">
                <a:latin typeface="Tahoma" panose="020B0604030504040204" pitchFamily="34" charset="0"/>
                <a:ea typeface="Tahoma" panose="020B0604030504040204" pitchFamily="34" charset="0"/>
                <a:cs typeface="Tahoma" panose="020B0604030504040204" pitchFamily="34" charset="0"/>
              </a:rPr>
              <a:t>үеэс </a:t>
            </a:r>
            <a:r>
              <a:rPr lang="mn-MN" sz="1600" dirty="0" smtClean="0">
                <a:latin typeface="Tahoma" panose="020B0604030504040204" pitchFamily="34" charset="0"/>
                <a:ea typeface="Tahoma" panose="020B0604030504040204" pitchFamily="34" charset="0"/>
                <a:cs typeface="Tahoma" panose="020B0604030504040204" pitchFamily="34" charset="0"/>
              </a:rPr>
              <a:t>0.3 (7.3%) тэрбум төгрөгөөр буурсан</a:t>
            </a: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бөгөөд </a:t>
            </a:r>
            <a:r>
              <a:rPr lang="mn-MN" sz="1600" dirty="0">
                <a:latin typeface="Tahoma" panose="020B0604030504040204" pitchFamily="34" charset="0"/>
                <a:ea typeface="Tahoma" panose="020B0604030504040204" pitchFamily="34" charset="0"/>
                <a:cs typeface="Tahoma" panose="020B0604030504040204" pitchFamily="34" charset="0"/>
              </a:rPr>
              <a:t>зарлага </a:t>
            </a:r>
            <a:r>
              <a:rPr lang="mn-MN" sz="1600" dirty="0" smtClean="0">
                <a:latin typeface="Tahoma" panose="020B0604030504040204" pitchFamily="34" charset="0"/>
                <a:ea typeface="Tahoma" panose="020B0604030504040204" pitchFamily="34" charset="0"/>
                <a:cs typeface="Tahoma" panose="020B0604030504040204" pitchFamily="34" charset="0"/>
              </a:rPr>
              <a:t>9.1 тэрбум болж</a:t>
            </a:r>
            <a:r>
              <a:rPr lang="mn-MN" sz="1600" dirty="0">
                <a:latin typeface="Tahoma" panose="020B0604030504040204" pitchFamily="34" charset="0"/>
                <a:ea typeface="Tahoma" panose="020B0604030504040204" pitchFamily="34" charset="0"/>
                <a:cs typeface="Tahoma" panose="020B0604030504040204" pitchFamily="34" charset="0"/>
              </a:rPr>
              <a:t>, 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мөн үеэс 1.5 (19.7%) </a:t>
            </a:r>
            <a:r>
              <a:rPr lang="mn-MN" sz="1600" dirty="0">
                <a:latin typeface="Tahoma" panose="020B0604030504040204" pitchFamily="34" charset="0"/>
                <a:ea typeface="Tahoma" panose="020B0604030504040204" pitchFamily="34" charset="0"/>
                <a:cs typeface="Tahoma" panose="020B0604030504040204" pitchFamily="34" charset="0"/>
              </a:rPr>
              <a:t>тэрбум </a:t>
            </a:r>
            <a:r>
              <a:rPr lang="mn-MN" sz="1600" dirty="0" smtClean="0">
                <a:latin typeface="Tahoma" panose="020B0604030504040204" pitchFamily="34" charset="0"/>
                <a:ea typeface="Tahoma" panose="020B0604030504040204" pitchFamily="34" charset="0"/>
                <a:cs typeface="Tahoma" panose="020B0604030504040204" pitchFamily="34" charset="0"/>
              </a:rPr>
              <a:t>төгрөгөөр </a:t>
            </a:r>
            <a:r>
              <a:rPr lang="mn-MN" sz="1600" dirty="0">
                <a:latin typeface="Tahoma" panose="020B0604030504040204" pitchFamily="34" charset="0"/>
                <a:ea typeface="Tahoma" panose="020B0604030504040204" pitchFamily="34" charset="0"/>
                <a:cs typeface="Tahoma" panose="020B0604030504040204" pitchFamily="34" charset="0"/>
              </a:rPr>
              <a:t>өслөө.</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459287" y="4956601"/>
            <a:ext cx="9220199"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Нийгмийн халамжийн сангаас</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нийт 2.8 тэрбум төгрөгийг 21.1 мянган иргэнд, үүнээс улсын төсвөөс 2.7 тэрбум төгрөгийг давхардсан тоогоор 20.4 мянган иргэнд, орон нутгийн төсвөөс 0.7 мянган хүнд 0.7 тэрбум төгрөгийг тус тус олгосон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2422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1161973" y="941915"/>
            <a:ext cx="10591800" cy="6088797"/>
          </a:xfrm>
          <a:prstGeom prst="rect">
            <a:avLst/>
          </a:prstGeom>
        </p:spPr>
      </p:pic>
      <p:sp>
        <p:nvSpPr>
          <p:cNvPr id="28" name="Rectangle 27"/>
          <p:cNvSpPr/>
          <p:nvPr/>
        </p:nvSpPr>
        <p:spPr>
          <a:xfrm>
            <a:off x="2819400" y="1257625"/>
            <a:ext cx="8534400"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20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321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эх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амаржиж, амьд төрсөн хүүхэд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327</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болж, өмнөх оноос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47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6.8%)-оор тус тус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Нялхсын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2020 оны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-р сард 3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 хүүхдээр буурч,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тав хүртэлх насны хүүхдийн эндэгдэл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4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895600" y="4724400"/>
            <a:ext cx="8638937" cy="1077218"/>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2020 оны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-р сард 140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134 (48.9%)- өөр буурахад салхинцэцэг өвчнөөр өвчлөгчид 70 (55.6%)-аар, тэмбүүгээр өвчлөгчид 47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64.4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оор, заг хүйтнээр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өвчлөгчид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19</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%)-аар буурсан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143000" y="4800600"/>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219200" y="6172200"/>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286000"/>
            <a:ext cx="1067792" cy="838200"/>
          </a:xfrm>
          <a:prstGeom prst="rect">
            <a:avLst/>
          </a:prstGeom>
        </p:spPr>
      </p:pic>
      <p:sp>
        <p:nvSpPr>
          <p:cNvPr id="25" name="Rectangle 24"/>
          <p:cNvSpPr/>
          <p:nvPr/>
        </p:nvSpPr>
        <p:spPr>
          <a:xfrm>
            <a:off x="2849137" y="2512371"/>
            <a:ext cx="8229601" cy="584775"/>
          </a:xfrm>
          <a:prstGeom prst="rect">
            <a:avLst/>
          </a:prstGeom>
        </p:spPr>
        <p:txBody>
          <a:bodyPr wrap="square">
            <a:spAutoFit/>
          </a:bodyPr>
          <a:lstStyle/>
          <a:p>
            <a:pPr algn="just"/>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100</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хүнд ногдох төрөлт 5.2, нас баралт 1.6</a:t>
            </a:r>
            <a:r>
              <a:rPr lang="en-US"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smtClean="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0.7 пункт, нас баралт 0.2 пунктээр тус тус өссөн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32365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828800" y="1224171"/>
            <a:ext cx="365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Газар өмчлөх өргөдөл гаргасан иргэдийн тоо, өссөн дүнгээр</a:t>
            </a:r>
            <a:endParaRPr lang="en-US" altLang="en-US" sz="1200" b="1" dirty="0">
              <a:latin typeface="Arial" charset="0"/>
              <a:cs typeface="Tahoma" pitchFamily="34" charset="0"/>
            </a:endParaRPr>
          </a:p>
        </p:txBody>
      </p:sp>
      <p:sp>
        <p:nvSpPr>
          <p:cNvPr id="7" name="Rectangle 9"/>
          <p:cNvSpPr>
            <a:spLocks noChangeArrowheads="1"/>
          </p:cNvSpPr>
          <p:nvPr/>
        </p:nvSpPr>
        <p:spPr bwMode="auto">
          <a:xfrm>
            <a:off x="7146925" y="122417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Засаг даргын шийдвэр гарсан иргэдийн тоо</a:t>
            </a:r>
            <a:r>
              <a:rPr lang="en-US" altLang="en-US" sz="1200" b="1" dirty="0">
                <a:latin typeface="Arial" charset="0"/>
                <a:cs typeface="Tahoma" pitchFamily="34" charset="0"/>
              </a:rPr>
              <a:t>,</a:t>
            </a:r>
            <a:r>
              <a:rPr lang="mn-MN" altLang="en-US" sz="1200" b="1" dirty="0">
                <a:latin typeface="Arial" charset="0"/>
                <a:cs typeface="Tahoma" pitchFamily="34" charset="0"/>
              </a:rPr>
              <a:t> өссөн дүнгээр</a:t>
            </a:r>
            <a:endParaRPr lang="en-US" altLang="en-US" sz="1200" b="1" dirty="0">
              <a:latin typeface="Arial" charset="0"/>
              <a:cs typeface="Tahoma" pitchFamily="34" charset="0"/>
            </a:endParaRPr>
          </a:p>
        </p:txBody>
      </p:sp>
      <p:cxnSp>
        <p:nvCxnSpPr>
          <p:cNvPr id="9" name="Straight Connector 8"/>
          <p:cNvCxnSpPr/>
          <p:nvPr/>
        </p:nvCxnSpPr>
        <p:spPr>
          <a:xfrm>
            <a:off x="6294437" y="1528465"/>
            <a:ext cx="0" cy="325326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Description: \\KHAD\Users\Public\2014 on_taniltsuulga\MCCT_Medeelel_Alban_toot_2013.12.13\Information logo\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712" y="1060460"/>
            <a:ext cx="425450" cy="474345"/>
          </a:xfrm>
          <a:prstGeom prst="rect">
            <a:avLst/>
          </a:prstGeom>
          <a:noFill/>
          <a:ln>
            <a:noFill/>
          </a:ln>
        </p:spPr>
      </p:pic>
      <p:sp>
        <p:nvSpPr>
          <p:cNvPr id="15" name="Rectangle 12"/>
          <p:cNvSpPr>
            <a:spLocks noChangeArrowheads="1"/>
          </p:cNvSpPr>
          <p:nvPr/>
        </p:nvSpPr>
        <p:spPr bwMode="auto">
          <a:xfrm>
            <a:off x="1143000" y="671720"/>
            <a:ext cx="9067800" cy="400050"/>
          </a:xfrm>
          <a:prstGeom prst="rect">
            <a:avLst/>
          </a:prstGeom>
          <a:no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latin typeface="Arial" panose="020B0604020202020204" pitchFamily="34" charset="0"/>
                <a:ea typeface="Arial Unicode MS" pitchFamily="34" charset="-128"/>
                <a:cs typeface="Arial" panose="020B0604020202020204" pitchFamily="34" charset="0"/>
              </a:rPr>
              <a:t>ХҮН АМ, НИЙГМИЙН ҮЗҮҮЛЭЛТ – Газар өмчлөл</a:t>
            </a:r>
          </a:p>
        </p:txBody>
      </p:sp>
      <p:sp>
        <p:nvSpPr>
          <p:cNvPr id="10" name="Rectangle 1"/>
          <p:cNvSpPr>
            <a:spLocks noChangeArrowheads="1"/>
          </p:cNvSpPr>
          <p:nvPr/>
        </p:nvSpPr>
        <p:spPr bwMode="auto">
          <a:xfrm>
            <a:off x="1295400" y="5020270"/>
            <a:ext cx="10439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971800" algn="ctr"/>
                <a:tab pos="5943600" algn="r"/>
              </a:tabLst>
            </a:pPr>
            <a:r>
              <a:rPr lang="mn-MN" dirty="0" smtClean="0">
                <a:solidFill>
                  <a:srgbClr val="00B050"/>
                </a:solidFill>
                <a:latin typeface="Arial" pitchFamily="34" charset="0"/>
                <a:ea typeface="Calibri" pitchFamily="34" charset="0"/>
                <a:cs typeface="Arial" pitchFamily="34" charset="0"/>
              </a:rPr>
              <a:t>Аймгийн хэмжээнд эхний улирлын байдлаар </a:t>
            </a:r>
            <a:r>
              <a:rPr lang="en-US" dirty="0" smtClean="0">
                <a:solidFill>
                  <a:srgbClr val="FF0000"/>
                </a:solidFill>
                <a:latin typeface="Arial" pitchFamily="34" charset="0"/>
                <a:ea typeface="Calibri" pitchFamily="34" charset="0"/>
                <a:cs typeface="Arial" pitchFamily="34" charset="0"/>
              </a:rPr>
              <a:t>1</a:t>
            </a:r>
            <a:r>
              <a:rPr lang="mn-MN" dirty="0" smtClean="0">
                <a:solidFill>
                  <a:srgbClr val="FF0000"/>
                </a:solidFill>
                <a:latin typeface="Arial" pitchFamily="34" charset="0"/>
                <a:ea typeface="Calibri" pitchFamily="34" charset="0"/>
                <a:cs typeface="Arial" pitchFamily="34" charset="0"/>
              </a:rPr>
              <a:t>1238</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 газар өмчлөх өргөдөл гаргаснаас </a:t>
            </a:r>
            <a:r>
              <a:rPr lang="mn-MN" dirty="0" smtClean="0">
                <a:solidFill>
                  <a:srgbClr val="FF0000"/>
                </a:solidFill>
                <a:latin typeface="Arial" pitchFamily="34" charset="0"/>
                <a:ea typeface="Calibri" pitchFamily="34" charset="0"/>
                <a:cs typeface="Arial" pitchFamily="34" charset="0"/>
              </a:rPr>
              <a:t>10351</a:t>
            </a:r>
            <a:r>
              <a:rPr lang="mn-MN" dirty="0" smtClean="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иргэнд </a:t>
            </a:r>
            <a:r>
              <a:rPr lang="mn-MN" dirty="0" smtClean="0">
                <a:solidFill>
                  <a:srgbClr val="FF0000"/>
                </a:solidFill>
                <a:latin typeface="Arial" pitchFamily="34" charset="0"/>
                <a:ea typeface="Calibri" pitchFamily="34" charset="0"/>
                <a:cs typeface="Arial" pitchFamily="34" charset="0"/>
              </a:rPr>
              <a:t>938.08 </a:t>
            </a:r>
            <a:r>
              <a:rPr lang="mn-MN" dirty="0">
                <a:solidFill>
                  <a:srgbClr val="FF0000"/>
                </a:solidFill>
                <a:latin typeface="Arial" pitchFamily="34" charset="0"/>
                <a:ea typeface="Calibri" pitchFamily="34" charset="0"/>
                <a:cs typeface="Arial" pitchFamily="34" charset="0"/>
              </a:rPr>
              <a:t>га</a:t>
            </a:r>
            <a:r>
              <a:rPr lang="mn-MN" dirty="0">
                <a:solidFill>
                  <a:srgbClr val="00B050"/>
                </a:solidFill>
                <a:latin typeface="Arial" pitchFamily="34" charset="0"/>
                <a:ea typeface="Calibri" pitchFamily="34" charset="0"/>
                <a:cs typeface="Arial" pitchFamily="34" charset="0"/>
              </a:rPr>
              <a:t> газрыг Засаг даргын шийдвэрээр өмчлүүлсэн байна.</a:t>
            </a:r>
            <a:r>
              <a:rPr lang="en-US" dirty="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Харин аж ахуйн зориулалтаар </a:t>
            </a:r>
            <a:r>
              <a:rPr lang="mn-MN" dirty="0">
                <a:solidFill>
                  <a:srgbClr val="FF0000"/>
                </a:solidFill>
                <a:latin typeface="Arial" pitchFamily="34" charset="0"/>
                <a:ea typeface="Calibri" pitchFamily="34" charset="0"/>
                <a:cs typeface="Arial" pitchFamily="34" charset="0"/>
              </a:rPr>
              <a:t>25</a:t>
            </a:r>
            <a:r>
              <a:rPr lang="mn-MN" dirty="0">
                <a:solidFill>
                  <a:srgbClr val="00B050"/>
                </a:solidFill>
                <a:latin typeface="Arial" pitchFamily="34" charset="0"/>
                <a:ea typeface="Calibri" pitchFamily="34" charset="0"/>
                <a:cs typeface="Arial" pitchFamily="34" charset="0"/>
              </a:rPr>
              <a:t> иргэнд </a:t>
            </a:r>
            <a:r>
              <a:rPr lang="mn-MN" dirty="0">
                <a:solidFill>
                  <a:srgbClr val="FF0000"/>
                </a:solidFill>
                <a:latin typeface="Arial" pitchFamily="34" charset="0"/>
                <a:ea typeface="Calibri" pitchFamily="34" charset="0"/>
                <a:cs typeface="Arial" pitchFamily="34" charset="0"/>
              </a:rPr>
              <a:t>2.54</a:t>
            </a:r>
            <a:r>
              <a:rPr lang="mn-MN" dirty="0">
                <a:solidFill>
                  <a:srgbClr val="00B050"/>
                </a:solidFill>
                <a:latin typeface="Arial" pitchFamily="34" charset="0"/>
                <a:ea typeface="Calibri" pitchFamily="34" charset="0"/>
                <a:cs typeface="Arial" pitchFamily="34" charset="0"/>
              </a:rPr>
              <a:t> га газрыг олгосон байна.</a:t>
            </a:r>
            <a:endParaRPr lang="mn-MN" sz="2800" dirty="0">
              <a:solidFill>
                <a:srgbClr val="00B050"/>
              </a:solidFill>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607002065"/>
              </p:ext>
            </p:extLst>
          </p:nvPr>
        </p:nvGraphicFramePr>
        <p:xfrm>
          <a:off x="1482724" y="1783421"/>
          <a:ext cx="4598987" cy="304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762183745"/>
              </p:ext>
            </p:extLst>
          </p:nvPr>
        </p:nvGraphicFramePr>
        <p:xfrm>
          <a:off x="6629400" y="1767006"/>
          <a:ext cx="4953000" cy="3059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7520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533400"/>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3059443"/>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1066530"/>
            <a:ext cx="1977749" cy="1833535"/>
          </a:xfrm>
          <a:prstGeom prst="rect">
            <a:avLst/>
          </a:prstGeom>
        </p:spPr>
      </p:pic>
      <p:sp>
        <p:nvSpPr>
          <p:cNvPr id="10" name="Rectangle 9"/>
          <p:cNvSpPr/>
          <p:nvPr/>
        </p:nvSpPr>
        <p:spPr>
          <a:xfrm>
            <a:off x="3276600" y="1219200"/>
            <a:ext cx="8534400" cy="1323439"/>
          </a:xfrm>
          <a:prstGeom prst="rect">
            <a:avLst/>
          </a:prstGeom>
        </p:spPr>
        <p:txBody>
          <a:bodyPr wrap="square">
            <a:spAutoFit/>
          </a:bodyPr>
          <a:lstStyle/>
          <a:p>
            <a:pPr algn="just"/>
            <a:r>
              <a:rPr lang="mn-MN" sz="1600" dirty="0" smtClean="0"/>
              <a:t>Аймгийн </a:t>
            </a:r>
            <a:r>
              <a:rPr lang="mn-MN" sz="1600" dirty="0"/>
              <a:t>хэмжээнд </a:t>
            </a:r>
            <a:r>
              <a:rPr lang="mn-MN" sz="1600" dirty="0" smtClean="0"/>
              <a:t>2020 </a:t>
            </a:r>
            <a:r>
              <a:rPr lang="mn-MN" sz="1600" dirty="0"/>
              <a:t>оны </a:t>
            </a:r>
            <a:r>
              <a:rPr lang="en-US" sz="1600" dirty="0"/>
              <a:t>3</a:t>
            </a:r>
            <a:r>
              <a:rPr lang="en-US" sz="1600" dirty="0" smtClean="0"/>
              <a:t> </a:t>
            </a:r>
            <a:r>
              <a:rPr lang="mn-MN" sz="1600" dirty="0" smtClean="0"/>
              <a:t>сарын </a:t>
            </a:r>
            <a:r>
              <a:rPr lang="mn-MN" sz="1600" dirty="0"/>
              <a:t>байдлаар </a:t>
            </a:r>
            <a:r>
              <a:rPr lang="en-US" sz="1600" dirty="0" smtClean="0"/>
              <a:t>13</a:t>
            </a:r>
            <a:r>
              <a:rPr lang="mn-MN" sz="1600" dirty="0" smtClean="0"/>
              <a:t>9 </a:t>
            </a:r>
            <a:r>
              <a:rPr lang="mn-MN" sz="1600" dirty="0"/>
              <a:t>гэмт хэрэг бүртгэгдсэн нь өмнөх оны мөн үеэс </a:t>
            </a:r>
            <a:r>
              <a:rPr lang="mn-MN" sz="1600" dirty="0" smtClean="0"/>
              <a:t>3 (</a:t>
            </a:r>
            <a:r>
              <a:rPr lang="en-US" sz="1600" dirty="0" smtClean="0"/>
              <a:t>2.</a:t>
            </a:r>
            <a:r>
              <a:rPr lang="mn-MN" sz="1600" dirty="0" smtClean="0"/>
              <a:t>2%)-оор өсчээ</a:t>
            </a:r>
            <a:r>
              <a:rPr lang="mn-MN" sz="1600" dirty="0"/>
              <a:t>. </a:t>
            </a:r>
            <a:endParaRPr lang="mn-MN" sz="1600" dirty="0" smtClean="0"/>
          </a:p>
          <a:p>
            <a:pPr algn="just"/>
            <a:r>
              <a:rPr lang="mn-MN" sz="1600" dirty="0">
                <a:latin typeface="+mj-lt"/>
                <a:ea typeface="Tahoma" panose="020B0604030504040204" pitchFamily="34" charset="0"/>
                <a:cs typeface="Tahoma" panose="020B0604030504040204" pitchFamily="34" charset="0"/>
              </a:rPr>
              <a:t> </a:t>
            </a:r>
            <a:endParaRPr lang="en-US" sz="1600" dirty="0">
              <a:latin typeface="+mj-lt"/>
              <a:ea typeface="Tahoma" panose="020B0604030504040204" pitchFamily="34" charset="0"/>
              <a:cs typeface="Tahoma" panose="020B0604030504040204" pitchFamily="34" charset="0"/>
            </a:endParaRPr>
          </a:p>
          <a:p>
            <a:pPr algn="just"/>
            <a:r>
              <a:rPr lang="mn-MN" sz="1600" b="1" dirty="0">
                <a:solidFill>
                  <a:srgbClr val="0033CC"/>
                </a:solidFill>
              </a:rPr>
              <a:t>Өмнөх оны мөн үеэс нийт гэмт хэрэг өсөхөд </a:t>
            </a:r>
            <a:r>
              <a:rPr lang="mn-MN" sz="1600" dirty="0"/>
              <a:t>өмчлөх эрхийн эсрэг гэмт хэрэг </a:t>
            </a:r>
            <a:r>
              <a:rPr lang="mn-MN" sz="1600" dirty="0" smtClean="0"/>
              <a:t>96 </a:t>
            </a:r>
            <a:r>
              <a:rPr lang="en-US" sz="1600" dirty="0" smtClean="0"/>
              <a:t>(</a:t>
            </a:r>
            <a:r>
              <a:rPr lang="mn-MN" sz="1600" dirty="0" smtClean="0"/>
              <a:t>15</a:t>
            </a:r>
            <a:r>
              <a:rPr lang="en-US" sz="1600" dirty="0" smtClean="0"/>
              <a:t>.</a:t>
            </a:r>
            <a:r>
              <a:rPr lang="mn-MN" sz="1600" dirty="0" smtClean="0"/>
              <a:t>7 хувь</a:t>
            </a:r>
            <a:r>
              <a:rPr lang="en-US" sz="1600" dirty="0" smtClean="0"/>
              <a:t>) </a:t>
            </a:r>
            <a:r>
              <a:rPr lang="mn-MN" sz="1600" dirty="0" smtClean="0"/>
              <a:t>–аар өссөн </a:t>
            </a:r>
            <a:r>
              <a:rPr lang="mn-MN" sz="1600" dirty="0"/>
              <a:t>нь голлон нөлөөлөв. </a:t>
            </a:r>
            <a:endParaRPr lang="mn-MN" sz="1600" dirty="0">
              <a:latin typeface="+mj-lt"/>
              <a:ea typeface="Tahoma" panose="020B0604030504040204" pitchFamily="34" charset="0"/>
              <a:cs typeface="Tahoma" panose="020B0604030504040204" pitchFamily="34" charset="0"/>
            </a:endParaRPr>
          </a:p>
        </p:txBody>
      </p:sp>
      <p:sp>
        <p:nvSpPr>
          <p:cNvPr id="12" name="Rectangle 11"/>
          <p:cNvSpPr/>
          <p:nvPr/>
        </p:nvSpPr>
        <p:spPr>
          <a:xfrm>
            <a:off x="3276600" y="3331393"/>
            <a:ext cx="8534400" cy="830997"/>
          </a:xfrm>
          <a:prstGeom prst="rect">
            <a:avLst/>
          </a:prstGeom>
        </p:spPr>
        <p:txBody>
          <a:bodyPr wrap="square">
            <a:spAutoFit/>
          </a:bodyPr>
          <a:lstStyle/>
          <a:p>
            <a:pPr algn="just"/>
            <a:r>
              <a:rPr lang="mn-MN" sz="1600" dirty="0"/>
              <a:t>Гэмт хэргийн улмаас учирсан хохирол </a:t>
            </a:r>
            <a:r>
              <a:rPr lang="mn-MN" sz="1600" dirty="0" smtClean="0"/>
              <a:t>2020 </a:t>
            </a:r>
            <a:r>
              <a:rPr lang="mn-MN" sz="1600" dirty="0"/>
              <a:t>оны </a:t>
            </a:r>
            <a:r>
              <a:rPr lang="en-US" sz="1600" dirty="0" smtClean="0"/>
              <a:t>3 </a:t>
            </a:r>
            <a:r>
              <a:rPr lang="mn-MN" sz="1600" dirty="0"/>
              <a:t>сард </a:t>
            </a:r>
            <a:r>
              <a:rPr lang="mn-MN" sz="1600" dirty="0" smtClean="0"/>
              <a:t>1224</a:t>
            </a:r>
            <a:r>
              <a:rPr lang="en-US" sz="1600" dirty="0" smtClean="0"/>
              <a:t>.</a:t>
            </a:r>
            <a:r>
              <a:rPr lang="mn-MN" sz="1600" dirty="0" smtClean="0"/>
              <a:t>0 сая </a:t>
            </a:r>
            <a:r>
              <a:rPr lang="mn-MN" sz="1600" dirty="0"/>
              <a:t>төгрөг, нөхөн төлүүлсэн хохирлын хэмжээ </a:t>
            </a:r>
            <a:r>
              <a:rPr lang="mn-MN" sz="1600" dirty="0" smtClean="0"/>
              <a:t>86</a:t>
            </a:r>
            <a:r>
              <a:rPr lang="en-US" sz="1600" dirty="0" smtClean="0"/>
              <a:t>.</a:t>
            </a:r>
            <a:r>
              <a:rPr lang="mn-MN" sz="1600" dirty="0" smtClean="0"/>
              <a:t>8 сая </a:t>
            </a:r>
            <a:r>
              <a:rPr lang="mn-MN" sz="1600" dirty="0"/>
              <a:t>төгрөг болж, өмнөх оны мөн үеэс учирсан хохирол </a:t>
            </a:r>
            <a:r>
              <a:rPr lang="mn-MN" sz="1600" dirty="0" smtClean="0"/>
              <a:t>858.9 </a:t>
            </a:r>
            <a:r>
              <a:rPr lang="en-US" sz="1600" dirty="0" smtClean="0"/>
              <a:t>(</a:t>
            </a:r>
            <a:r>
              <a:rPr lang="mn-MN" sz="1600" dirty="0" smtClean="0"/>
              <a:t>2.4 дахин</a:t>
            </a:r>
            <a:r>
              <a:rPr lang="en-US" sz="1600" dirty="0" smtClean="0"/>
              <a:t>) </a:t>
            </a:r>
            <a:r>
              <a:rPr lang="mn-MN" sz="1600" dirty="0" smtClean="0"/>
              <a:t>сая төгрөгөөр, </a:t>
            </a:r>
            <a:r>
              <a:rPr lang="mn-MN" sz="1600" dirty="0"/>
              <a:t>нөхөн төлүүлсэн хохирол </a:t>
            </a:r>
            <a:r>
              <a:rPr lang="mn-MN" sz="1600" dirty="0" smtClean="0"/>
              <a:t>15.8 </a:t>
            </a:r>
            <a:r>
              <a:rPr lang="en-US" sz="1600" dirty="0" smtClean="0"/>
              <a:t>(</a:t>
            </a:r>
            <a:r>
              <a:rPr lang="mn-MN" sz="1600" dirty="0" smtClean="0"/>
              <a:t>22.3 </a:t>
            </a:r>
            <a:r>
              <a:rPr lang="en-US" sz="1600" dirty="0" smtClean="0"/>
              <a:t>%)</a:t>
            </a:r>
            <a:r>
              <a:rPr lang="mn-MN" sz="1600" dirty="0" smtClean="0"/>
              <a:t> сая </a:t>
            </a:r>
            <a:r>
              <a:rPr lang="mn-MN" sz="1600" dirty="0"/>
              <a:t>төгрөгөөр </a:t>
            </a:r>
            <a:r>
              <a:rPr lang="mn-MN" sz="1600" dirty="0" smtClean="0"/>
              <a:t>тус тус өссөн байна</a:t>
            </a:r>
            <a:r>
              <a:rPr lang="mn-MN" sz="1600" dirty="0"/>
              <a:t>.</a:t>
            </a:r>
            <a:r>
              <a:rPr lang="en-US" sz="1600" dirty="0"/>
              <a:t>  </a:t>
            </a:r>
          </a:p>
        </p:txBody>
      </p:sp>
      <p:sp>
        <p:nvSpPr>
          <p:cNvPr id="14" name="Rectangle 13"/>
          <p:cNvSpPr/>
          <p:nvPr/>
        </p:nvSpPr>
        <p:spPr>
          <a:xfrm>
            <a:off x="3295338" y="4957465"/>
            <a:ext cx="8534400" cy="338554"/>
          </a:xfrm>
          <a:prstGeom prst="rect">
            <a:avLst/>
          </a:prstGeom>
        </p:spPr>
        <p:txBody>
          <a:bodyPr wrap="square">
            <a:spAutoFit/>
          </a:bodyPr>
          <a:lstStyle/>
          <a:p>
            <a:pPr algn="just"/>
            <a:r>
              <a:rPr lang="mn-MN" sz="1600" dirty="0"/>
              <a:t>Гэмт хэргийн улмаас хохирсон иргэд </a:t>
            </a:r>
            <a:r>
              <a:rPr lang="mn-MN" sz="1600" dirty="0" smtClean="0"/>
              <a:t>2020 </a:t>
            </a:r>
            <a:r>
              <a:rPr lang="mn-MN" sz="1600" dirty="0"/>
              <a:t>оны </a:t>
            </a:r>
            <a:r>
              <a:rPr lang="en-US" sz="1600" dirty="0"/>
              <a:t>3</a:t>
            </a:r>
            <a:r>
              <a:rPr lang="mn-MN" sz="1600" dirty="0" smtClean="0"/>
              <a:t> </a:t>
            </a:r>
            <a:r>
              <a:rPr lang="mn-MN" sz="1600" dirty="0"/>
              <a:t>сарын байдлаар </a:t>
            </a:r>
            <a:r>
              <a:rPr lang="mn-MN" sz="1600" dirty="0" smtClean="0"/>
              <a:t>31 болсон байна. </a:t>
            </a:r>
            <a:endParaRPr lang="en-US" sz="16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845515"/>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2286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2930387" y="1185918"/>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иргэдийн төгрөгийн хадгаламжийн хэмжээ </a:t>
            </a:r>
            <a:r>
              <a:rPr lang="mn-MN" dirty="0" smtClean="0">
                <a:latin typeface="Tahoma" panose="020B0604030504040204" pitchFamily="34" charset="0"/>
                <a:ea typeface="Tahoma" panose="020B0604030504040204" pitchFamily="34" charset="0"/>
                <a:cs typeface="Tahoma" panose="020B0604030504040204" pitchFamily="34" charset="0"/>
              </a:rPr>
              <a:t>88.6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эхнээс 2.7 (2.9%) тэрбум төгрөгөөр буурсан бөгөөд өнгөрсөн оны мөн үеэс 6.6 (8.0%)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өссөн </a:t>
            </a:r>
            <a:r>
              <a:rPr lang="mn-MN" dirty="0">
                <a:latin typeface="Tahoma" panose="020B0604030504040204" pitchFamily="34" charset="0"/>
                <a:ea typeface="Tahoma" panose="020B0604030504040204" pitchFamily="34" charset="0"/>
                <a:cs typeface="Tahoma" panose="020B0604030504040204" pitchFamily="34" charset="0"/>
              </a:rPr>
              <a:t>байна</a:t>
            </a:r>
            <a:r>
              <a:rPr lang="mn-MN" dirty="0" smtClean="0">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2857118" y="3265615"/>
            <a:ext cx="8341352" cy="1200329"/>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2020 </a:t>
            </a:r>
            <a:r>
              <a:rPr lang="mn-MN" dirty="0">
                <a:latin typeface="Tahoma" panose="020B0604030504040204" pitchFamily="34" charset="0"/>
                <a:ea typeface="Tahoma" panose="020B0604030504040204" pitchFamily="34" charset="0"/>
                <a:cs typeface="Tahoma" panose="020B0604030504040204" pitchFamily="34" charset="0"/>
              </a:rPr>
              <a:t>оны </a:t>
            </a:r>
            <a:r>
              <a:rPr lang="mn-MN" dirty="0" smtClean="0">
                <a:latin typeface="Tahoma" panose="020B0604030504040204" pitchFamily="34" charset="0"/>
                <a:ea typeface="Tahoma" panose="020B0604030504040204" pitchFamily="34" charset="0"/>
                <a:cs typeface="Tahoma" panose="020B0604030504040204" pitchFamily="34" charset="0"/>
              </a:rPr>
              <a:t>3 дугаар сард 130.1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оны эхнээс 15.1</a:t>
            </a:r>
            <a:r>
              <a:rPr lang="en-US" dirty="0" smtClean="0">
                <a:latin typeface="Tahoma" panose="020B0604030504040204" pitchFamily="34" charset="0"/>
                <a:ea typeface="Tahoma" panose="020B0604030504040204" pitchFamily="34" charset="0"/>
                <a:cs typeface="Tahoma" panose="020B0604030504040204" pitchFamily="34" charset="0"/>
              </a:rPr>
              <a:t> (10</a:t>
            </a:r>
            <a:r>
              <a:rPr lang="mn-MN"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3</a:t>
            </a:r>
            <a:r>
              <a:rPr lang="mn-MN" dirty="0" smtClean="0">
                <a:latin typeface="Tahoma" panose="020B0604030504040204" pitchFamily="34" charset="0"/>
                <a:ea typeface="Tahoma" panose="020B0604030504040204" pitchFamily="34" charset="0"/>
                <a:cs typeface="Tahoma" panose="020B0604030504040204" pitchFamily="34" charset="0"/>
              </a:rPr>
              <a:t>%) тэрбумаар </a:t>
            </a:r>
            <a:r>
              <a:rPr lang="mn-MN" dirty="0">
                <a:latin typeface="Tahoma" panose="020B0604030504040204" pitchFamily="34" charset="0"/>
                <a:ea typeface="Tahoma" panose="020B0604030504040204" pitchFamily="34" charset="0"/>
                <a:cs typeface="Tahoma" panose="020B0604030504040204" pitchFamily="34" charset="0"/>
              </a:rPr>
              <a:t>өмнөх </a:t>
            </a:r>
            <a:r>
              <a:rPr lang="mn-MN" dirty="0" smtClean="0">
                <a:latin typeface="Tahoma" panose="020B0604030504040204" pitchFamily="34" charset="0"/>
                <a:ea typeface="Tahoma" panose="020B0604030504040204" pitchFamily="34" charset="0"/>
                <a:cs typeface="Tahoma" panose="020B0604030504040204" pitchFamily="34" charset="0"/>
              </a:rPr>
              <a:t>оны мөн үеэс 9.1 (6.5%) </a:t>
            </a:r>
            <a:r>
              <a:rPr lang="mn-MN" dirty="0">
                <a:latin typeface="Tahoma" panose="020B0604030504040204" pitchFamily="34" charset="0"/>
                <a:ea typeface="Tahoma" panose="020B0604030504040204" pitchFamily="34" charset="0"/>
                <a:cs typeface="Tahoma" panose="020B0604030504040204" pitchFamily="34" charset="0"/>
              </a:rPr>
              <a:t>тэрбум </a:t>
            </a:r>
            <a:r>
              <a:rPr lang="mn-MN" dirty="0" smtClean="0">
                <a:latin typeface="Tahoma" panose="020B0604030504040204" pitchFamily="34" charset="0"/>
                <a:ea typeface="Tahoma" panose="020B0604030504040204" pitchFamily="34" charset="0"/>
                <a:cs typeface="Tahoma" panose="020B0604030504040204" pitchFamily="34" charset="0"/>
              </a:rPr>
              <a:t>төгрөгөөр тус тус буурсан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26308" y="5903015"/>
            <a:ext cx="8194814" cy="646331"/>
          </a:xfrm>
          <a:prstGeom prst="rect">
            <a:avLst/>
          </a:prstGeom>
        </p:spPr>
        <p:txBody>
          <a:bodyPr wrap="square">
            <a:spAutoFit/>
          </a:bodyPr>
          <a:lstStyle/>
          <a:p>
            <a:r>
              <a:rPr lang="mn-MN" dirty="0" smtClean="0">
                <a:latin typeface="Tahoma" panose="020B0604030504040204" pitchFamily="34" charset="0"/>
                <a:ea typeface="Tahoma" panose="020B0604030504040204" pitchFamily="34" charset="0"/>
                <a:cs typeface="Tahoma" panose="020B0604030504040204" pitchFamily="34" charset="0"/>
              </a:rPr>
              <a:t>Чанаргүй зээл 209 оны 3 дугаар сард 1.3 тэрбум </a:t>
            </a:r>
            <a:r>
              <a:rPr lang="mn-MN" dirty="0">
                <a:latin typeface="Tahoma" panose="020B0604030504040204" pitchFamily="34" charset="0"/>
                <a:ea typeface="Tahoma" panose="020B0604030504040204" pitchFamily="34" charset="0"/>
                <a:cs typeface="Tahoma" panose="020B0604030504040204" pitchFamily="34" charset="0"/>
              </a:rPr>
              <a:t>төгрөг болж, </a:t>
            </a:r>
            <a:r>
              <a:rPr lang="mn-MN" dirty="0" smtClean="0">
                <a:latin typeface="Tahoma" panose="020B0604030504040204" pitchFamily="34" charset="0"/>
                <a:ea typeface="Tahoma" panose="020B0604030504040204" pitchFamily="34" charset="0"/>
                <a:cs typeface="Tahoma" panose="020B0604030504040204" pitchFamily="34" charset="0"/>
              </a:rPr>
              <a:t>нийт зээлийн өрийн үлдэгдлийн 1.0 хувийг эзэлж байна.</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4954679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АЙМГИЙН </a:t>
            </a: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Аймгийн </a:t>
            </a:r>
            <a:r>
              <a:rPr lang="mn-MN" sz="2400" dirty="0">
                <a:latin typeface="Tahoma" panose="020B0604030504040204" pitchFamily="34" charset="0"/>
                <a:ea typeface="Tahoma" panose="020B0604030504040204" pitchFamily="34" charset="0"/>
                <a:cs typeface="Tahoma" panose="020B0604030504040204" pitchFamily="34" charset="0"/>
              </a:rPr>
              <a:t>төсвийн нийт орлого </a:t>
            </a:r>
            <a:r>
              <a:rPr lang="mn-MN" sz="2400" dirty="0" smtClean="0">
                <a:latin typeface="Tahoma" panose="020B0604030504040204" pitchFamily="34" charset="0"/>
                <a:ea typeface="Tahoma" panose="020B0604030504040204" pitchFamily="34" charset="0"/>
                <a:cs typeface="Tahoma" panose="020B0604030504040204" pitchFamily="34" charset="0"/>
              </a:rPr>
              <a:t>20</a:t>
            </a:r>
            <a:r>
              <a:rPr lang="en-US" sz="2400" dirty="0" smtClean="0">
                <a:latin typeface="Tahoma" panose="020B0604030504040204" pitchFamily="34" charset="0"/>
                <a:ea typeface="Tahoma" panose="020B0604030504040204" pitchFamily="34" charset="0"/>
                <a:cs typeface="Tahoma" panose="020B0604030504040204" pitchFamily="34" charset="0"/>
              </a:rPr>
              <a:t>20</a:t>
            </a:r>
            <a:r>
              <a:rPr lang="mn-MN" sz="2400" dirty="0" smtClean="0">
                <a:latin typeface="Tahoma" panose="020B0604030504040204" pitchFamily="34" charset="0"/>
                <a:ea typeface="Tahoma" panose="020B0604030504040204" pitchFamily="34" charset="0"/>
                <a:cs typeface="Tahoma" panose="020B0604030504040204" pitchFamily="34" charset="0"/>
              </a:rPr>
              <a:t> </a:t>
            </a:r>
            <a:r>
              <a:rPr lang="mn-MN" sz="2400" dirty="0">
                <a:latin typeface="Tahoma" panose="020B0604030504040204" pitchFamily="34" charset="0"/>
                <a:ea typeface="Tahoma" panose="020B0604030504040204" pitchFamily="34" charset="0"/>
                <a:cs typeface="Tahoma" panose="020B0604030504040204" pitchFamily="34" charset="0"/>
              </a:rPr>
              <a:t>оны </a:t>
            </a:r>
            <a:r>
              <a:rPr lang="en-US" sz="2400" dirty="0" smtClean="0">
                <a:latin typeface="Tahoma" panose="020B0604030504040204" pitchFamily="34" charset="0"/>
                <a:ea typeface="Tahoma" panose="020B0604030504040204" pitchFamily="34" charset="0"/>
                <a:cs typeface="Tahoma" panose="020B0604030504040204" pitchFamily="34" charset="0"/>
              </a:rPr>
              <a:t>3</a:t>
            </a:r>
            <a:r>
              <a:rPr lang="mn-MN" sz="2400" dirty="0" smtClean="0">
                <a:latin typeface="Tahoma" panose="020B0604030504040204" pitchFamily="34" charset="0"/>
                <a:ea typeface="Tahoma" panose="020B0604030504040204" pitchFamily="34" charset="0"/>
                <a:cs typeface="Tahoma" panose="020B0604030504040204" pitchFamily="34" charset="0"/>
              </a:rPr>
              <a:t> дугаар </a:t>
            </a:r>
            <a:r>
              <a:rPr lang="mn-MN" sz="2400" dirty="0">
                <a:latin typeface="Tahoma" panose="020B0604030504040204" pitchFamily="34" charset="0"/>
                <a:ea typeface="Tahoma" panose="020B0604030504040204" pitchFamily="34" charset="0"/>
                <a:cs typeface="Tahoma" panose="020B0604030504040204" pitchFamily="34" charset="0"/>
              </a:rPr>
              <a:t>байдлаар </a:t>
            </a:r>
            <a:r>
              <a:rPr lang="en-US" sz="2400" dirty="0" smtClean="0">
                <a:latin typeface="Tahoma" panose="020B0604030504040204" pitchFamily="34" charset="0"/>
                <a:ea typeface="Tahoma" panose="020B0604030504040204" pitchFamily="34" charset="0"/>
                <a:cs typeface="Tahoma" panose="020B0604030504040204" pitchFamily="34" charset="0"/>
              </a:rPr>
              <a:t>16.6</a:t>
            </a:r>
            <a:r>
              <a:rPr lang="mn-MN" sz="2400" dirty="0" smtClean="0">
                <a:latin typeface="Tahoma" panose="020B0604030504040204" pitchFamily="34" charset="0"/>
                <a:ea typeface="Tahoma" panose="020B0604030504040204" pitchFamily="34" charset="0"/>
                <a:cs typeface="Tahoma" panose="020B0604030504040204" pitchFamily="34" charset="0"/>
              </a:rPr>
              <a:t>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a:t>
            </a:r>
            <a:r>
              <a:rPr lang="en-US" sz="2400" dirty="0" smtClean="0">
                <a:latin typeface="Tahoma" panose="020B0604030504040204" pitchFamily="34" charset="0"/>
                <a:ea typeface="Tahoma" panose="020B0604030504040204" pitchFamily="34" charset="0"/>
                <a:cs typeface="Tahoma" panose="020B0604030504040204" pitchFamily="34" charset="0"/>
              </a:rPr>
              <a:t>2</a:t>
            </a:r>
            <a:r>
              <a:rPr lang="mn-MN" sz="2400" dirty="0" smtClean="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6</a:t>
            </a:r>
            <a:r>
              <a:rPr lang="mn-MN"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8</a:t>
            </a:r>
            <a:r>
              <a:rPr lang="mn-MN" sz="2400" dirty="0" smtClean="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3</a:t>
            </a:r>
            <a:r>
              <a:rPr lang="mn-MN" sz="2400" dirty="0" smtClean="0">
                <a:latin typeface="Tahoma" panose="020B0604030504040204" pitchFamily="34" charset="0"/>
                <a:ea typeface="Tahoma" panose="020B0604030504040204" pitchFamily="34" charset="0"/>
                <a:cs typeface="Tahoma" panose="020B0604030504040204" pitchFamily="34" charset="0"/>
              </a:rPr>
              <a:t>%) тэрбум төгрөгөөр өссөн.</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en-US" sz="2400" dirty="0" smtClean="0">
                <a:latin typeface="Tahoma" panose="020B0604030504040204" pitchFamily="34" charset="0"/>
                <a:ea typeface="Tahoma" panose="020B0604030504040204" pitchFamily="34" charset="0"/>
                <a:cs typeface="Tahoma" panose="020B0604030504040204" pitchFamily="34" charset="0"/>
              </a:rPr>
              <a:t>1</a:t>
            </a:r>
            <a:r>
              <a:rPr lang="mn-MN" sz="2400" dirty="0" smtClean="0">
                <a:latin typeface="Tahoma" panose="020B0604030504040204" pitchFamily="34" charset="0"/>
                <a:ea typeface="Tahoma" panose="020B0604030504040204" pitchFamily="34" charset="0"/>
                <a:cs typeface="Tahoma" panose="020B0604030504040204" pitchFamily="34" charset="0"/>
              </a:rPr>
              <a:t>4.8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болж, өмнөх </a:t>
            </a:r>
            <a:r>
              <a:rPr lang="mn-MN" sz="2400" dirty="0" smtClean="0">
                <a:latin typeface="Tahoma" panose="020B0604030504040204" pitchFamily="34" charset="0"/>
                <a:ea typeface="Tahoma" panose="020B0604030504040204" pitchFamily="34" charset="0"/>
                <a:cs typeface="Tahoma" panose="020B0604030504040204" pitchFamily="34" charset="0"/>
              </a:rPr>
              <a:t>оны мөн үеэс 1.6 (11.2%)  </a:t>
            </a:r>
            <a:r>
              <a:rPr lang="mn-MN" sz="2400" dirty="0">
                <a:latin typeface="Tahoma" panose="020B0604030504040204" pitchFamily="34" charset="0"/>
                <a:ea typeface="Tahoma" panose="020B0604030504040204" pitchFamily="34" charset="0"/>
                <a:cs typeface="Tahoma" panose="020B0604030504040204" pitchFamily="34" charset="0"/>
              </a:rPr>
              <a:t>тэрбум төгрөг </a:t>
            </a:r>
            <a:r>
              <a:rPr lang="mn-MN" sz="2400" dirty="0" smtClean="0">
                <a:latin typeface="Tahoma" panose="020B0604030504040204" pitchFamily="34" charset="0"/>
                <a:ea typeface="Tahoma" panose="020B0604030504040204" pitchFamily="34" charset="0"/>
                <a:cs typeface="Tahoma" panose="020B0604030504040204" pitchFamily="34" charset="0"/>
              </a:rPr>
              <a:t>өсчээ.</a:t>
            </a:r>
          </a:p>
        </p:txBody>
      </p:sp>
      <p:sp>
        <p:nvSpPr>
          <p:cNvPr id="14" name="Rectangle 13"/>
          <p:cNvSpPr/>
          <p:nvPr/>
        </p:nvSpPr>
        <p:spPr>
          <a:xfrm>
            <a:off x="1219200" y="4743271"/>
            <a:ext cx="10591800" cy="1938992"/>
          </a:xfrm>
          <a:prstGeom prst="rect">
            <a:avLst/>
          </a:prstGeom>
        </p:spPr>
        <p:txBody>
          <a:bodyPr wrap="square">
            <a:spAutoFit/>
          </a:bodyPr>
          <a:lstStyle/>
          <a:p>
            <a:pPr algn="just"/>
            <a:r>
              <a:rPr lang="mn-MN" sz="2400" dirty="0" smtClean="0">
                <a:latin typeface="Tahoma" panose="020B0604030504040204" pitchFamily="34" charset="0"/>
                <a:ea typeface="Tahoma" panose="020B0604030504040204" pitchFamily="34" charset="0"/>
                <a:cs typeface="Tahoma" panose="020B0604030504040204" pitchFamily="34" charset="0"/>
              </a:rPr>
              <a:t>Нэгдсэн </a:t>
            </a:r>
            <a:r>
              <a:rPr lang="mn-MN" sz="2400" dirty="0">
                <a:latin typeface="Tahoma" panose="020B0604030504040204" pitchFamily="34" charset="0"/>
                <a:ea typeface="Tahoma" panose="020B0604030504040204" pitchFamily="34" charset="0"/>
                <a:cs typeface="Tahoma" panose="020B0604030504040204" pitchFamily="34" charset="0"/>
              </a:rPr>
              <a:t>төсвийн </a:t>
            </a:r>
            <a:r>
              <a:rPr lang="mn-MN" sz="2400" dirty="0" smtClean="0">
                <a:latin typeface="Tahoma" panose="020B0604030504040204" pitchFamily="34" charset="0"/>
                <a:ea typeface="Tahoma" panose="020B0604030504040204" pitchFamily="34" charset="0"/>
                <a:cs typeface="Tahoma" panose="020B0604030504040204" pitchFamily="34" charset="0"/>
              </a:rPr>
              <a:t>13.4 </a:t>
            </a:r>
            <a:r>
              <a:rPr lang="mn-MN" sz="2400" dirty="0">
                <a:latin typeface="Tahoma" panose="020B0604030504040204" pitchFamily="34" charset="0"/>
                <a:ea typeface="Tahoma" panose="020B0604030504040204" pitchFamily="34" charset="0"/>
                <a:cs typeface="Tahoma" panose="020B0604030504040204" pitchFamily="34" charset="0"/>
              </a:rPr>
              <a:t>хувийг </a:t>
            </a:r>
            <a:r>
              <a:rPr lang="mn-MN" sz="2400" dirty="0" smtClean="0">
                <a:latin typeface="Tahoma" panose="020B0604030504040204" pitchFamily="34" charset="0"/>
                <a:ea typeface="Tahoma" panose="020B0604030504040204" pitchFamily="34" charset="0"/>
                <a:cs typeface="Tahoma" panose="020B0604030504040204" pitchFamily="34" charset="0"/>
              </a:rPr>
              <a:t>аймаг, сумын төсвийн орлого, 22.7 </a:t>
            </a:r>
            <a:r>
              <a:rPr lang="mn-MN" sz="2400" dirty="0">
                <a:latin typeface="Tahoma" panose="020B0604030504040204" pitchFamily="34" charset="0"/>
                <a:ea typeface="Tahoma" panose="020B0604030504040204" pitchFamily="34" charset="0"/>
                <a:cs typeface="Tahoma" panose="020B0604030504040204" pitchFamily="34" charset="0"/>
              </a:rPr>
              <a:t>хувийг </a:t>
            </a:r>
            <a:r>
              <a:rPr lang="mn-MN" sz="2400" dirty="0" smtClean="0">
                <a:latin typeface="Tahoma" panose="020B0604030504040204" pitchFamily="34" charset="0"/>
                <a:ea typeface="Tahoma" panose="020B0604030504040204" pitchFamily="34" charset="0"/>
                <a:cs typeface="Tahoma" panose="020B0604030504040204" pitchFamily="34" charset="0"/>
              </a:rPr>
              <a:t>улсын төсвөөс олгох санхүүгийн дэмжлэг, 47.9 </a:t>
            </a:r>
            <a:r>
              <a:rPr lang="mn-MN" sz="2400" dirty="0">
                <a:latin typeface="Tahoma" panose="020B0604030504040204" pitchFamily="34" charset="0"/>
                <a:ea typeface="Tahoma" panose="020B0604030504040204" pitchFamily="34" charset="0"/>
                <a:cs typeface="Tahoma" panose="020B0604030504040204" pitchFamily="34" charset="0"/>
              </a:rPr>
              <a:t>хувийг </a:t>
            </a:r>
            <a:r>
              <a:rPr lang="mn-MN" sz="2400" dirty="0" smtClean="0">
                <a:latin typeface="Tahoma" panose="020B0604030504040204" pitchFamily="34" charset="0"/>
                <a:ea typeface="Tahoma" panose="020B0604030504040204" pitchFamily="34" charset="0"/>
                <a:cs typeface="Tahoma" panose="020B0604030504040204" pitchFamily="34" charset="0"/>
              </a:rPr>
              <a:t>тусгай зориулалтын шилжүүлэг, 1.8 хувийг орон нутгийн хөгжлийн сангийн шилжүүлэг, 4.7 хувийг урьд оны үлдэгдэл, 9.5 хувийг бусад орлого эзэлж </a:t>
            </a:r>
            <a:r>
              <a:rPr lang="mn-MN" sz="2400" dirty="0">
                <a:latin typeface="Tahoma" panose="020B0604030504040204" pitchFamily="34" charset="0"/>
                <a:ea typeface="Tahoma" panose="020B0604030504040204" pitchFamily="34" charset="0"/>
                <a:cs typeface="Tahoma" panose="020B0604030504040204" pitchFamily="34" charset="0"/>
              </a:rPr>
              <a:t>байна</a:t>
            </a:r>
            <a:r>
              <a:rPr lang="mn-MN" sz="2400" dirty="0" smtClean="0">
                <a:latin typeface="Tahoma" panose="020B0604030504040204" pitchFamily="34" charset="0"/>
                <a:ea typeface="Tahoma" panose="020B0604030504040204" pitchFamily="34" charset="0"/>
                <a:cs typeface="Tahoma" panose="020B0604030504040204" pitchFamily="34" charset="0"/>
              </a:rPr>
              <a:t>.</a:t>
            </a:r>
            <a:endParaRPr lang="mn-M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74317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54158" y="950904"/>
            <a:ext cx="8185638"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a:t>
            </a:r>
            <a:r>
              <a:rPr lang="mn-MN" sz="2000" dirty="0" smtClean="0">
                <a:latin typeface="Arial" panose="020B0604020202020204" pitchFamily="34" charset="0"/>
                <a:cs typeface="Arial" panose="020B0604020202020204" pitchFamily="34" charset="0"/>
              </a:rPr>
              <a:t>индекс 2020 оны 3-р сард өмнөх жилийн эцсээс 1.4 </a:t>
            </a:r>
            <a:r>
              <a:rPr lang="mn-MN" sz="2000" dirty="0">
                <a:latin typeface="Arial" panose="020B0604020202020204" pitchFamily="34" charset="0"/>
                <a:cs typeface="Arial" panose="020B0604020202020204" pitchFamily="34" charset="0"/>
              </a:rPr>
              <a:t>хувь, өмнөх оны мөн үеэс </a:t>
            </a:r>
            <a:r>
              <a:rPr lang="mn-MN" sz="2000" dirty="0" smtClean="0">
                <a:latin typeface="Arial" panose="020B0604020202020204" pitchFamily="34" charset="0"/>
                <a:cs typeface="Arial" panose="020B0604020202020204" pitchFamily="34" charset="0"/>
              </a:rPr>
              <a:t>4.8 хувь, өмнөх сараас 0.4 хувиар </a:t>
            </a:r>
            <a:r>
              <a:rPr lang="mn-MN" sz="2000" dirty="0">
                <a:latin typeface="Arial" panose="020B0604020202020204" pitchFamily="34" charset="0"/>
                <a:cs typeface="Arial" panose="020B0604020202020204" pitchFamily="34" charset="0"/>
              </a:rPr>
              <a:t>тус тус өссөн байна.</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3657600" y="4718924"/>
            <a:ext cx="8049958" cy="1323439"/>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a:t>
            </a:r>
            <a:r>
              <a:rPr lang="mn-MN" sz="1600" b="1" dirty="0" smtClean="0">
                <a:solidFill>
                  <a:srgbClr val="0033CC"/>
                </a:solidFill>
                <a:latin typeface="Arial" panose="020B0604020202020204" pitchFamily="34" charset="0"/>
                <a:cs typeface="Arial" panose="020B0604020202020204" pitchFamily="34" charset="0"/>
              </a:rPr>
              <a:t>2020 </a:t>
            </a:r>
            <a:r>
              <a:rPr lang="mn-MN" sz="1600" b="1" dirty="0">
                <a:solidFill>
                  <a:srgbClr val="0033CC"/>
                </a:solidFill>
                <a:latin typeface="Arial" panose="020B0604020202020204" pitchFamily="34" charset="0"/>
                <a:cs typeface="Arial" panose="020B0604020202020204" pitchFamily="34" charset="0"/>
              </a:rPr>
              <a:t>оны </a:t>
            </a:r>
            <a:r>
              <a:rPr lang="mn-MN" sz="1600" b="1" dirty="0" smtClean="0">
                <a:solidFill>
                  <a:srgbClr val="0033CC"/>
                </a:solidFill>
                <a:latin typeface="Arial" panose="020B0604020202020204" pitchFamily="34" charset="0"/>
                <a:cs typeface="Arial" panose="020B0604020202020204" pitchFamily="34" charset="0"/>
              </a:rPr>
              <a:t>3</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дугаар сард өмнөх оны мөн үеэс </a:t>
            </a:r>
            <a:r>
              <a:rPr lang="mn-MN" sz="1600" b="1" dirty="0" smtClean="0">
                <a:solidFill>
                  <a:srgbClr val="0033CC"/>
                </a:solidFill>
                <a:latin typeface="Arial" panose="020B0604020202020204" pitchFamily="34" charset="0"/>
                <a:cs typeface="Arial" panose="020B0604020202020204" pitchFamily="34" charset="0"/>
              </a:rPr>
              <a:t>0.4</a:t>
            </a:r>
            <a:r>
              <a:rPr lang="en-US" sz="1600" b="1" dirty="0" smtClean="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smtClean="0">
                <a:latin typeface="Arial" panose="020B0604020202020204" pitchFamily="34" charset="0"/>
                <a:cs typeface="Arial" panose="020B0604020202020204" pitchFamily="34" charset="0"/>
              </a:rPr>
              <a:t>хүнсний </a:t>
            </a:r>
            <a:r>
              <a:rPr lang="mn-MN" sz="1600" dirty="0">
                <a:latin typeface="Arial" panose="020B0604020202020204" pitchFamily="34" charset="0"/>
                <a:cs typeface="Arial" panose="020B0604020202020204" pitchFamily="34" charset="0"/>
              </a:rPr>
              <a:t>бараа, </a:t>
            </a:r>
            <a:r>
              <a:rPr lang="mn-MN" sz="1600" dirty="0" smtClean="0">
                <a:latin typeface="Arial" panose="020B0604020202020204" pitchFamily="34" charset="0"/>
                <a:cs typeface="Arial" panose="020B0604020202020204" pitchFamily="34" charset="0"/>
              </a:rPr>
              <a:t>согтууруулах бус ундааны </a:t>
            </a:r>
            <a:r>
              <a:rPr lang="mn-MN" sz="1600" dirty="0">
                <a:latin typeface="Arial" panose="020B0604020202020204" pitchFamily="34" charset="0"/>
                <a:cs typeface="Arial" panose="020B0604020202020204" pitchFamily="34" charset="0"/>
              </a:rPr>
              <a:t>бүлгийн үнэ дүнгээрээ </a:t>
            </a:r>
            <a:r>
              <a:rPr lang="mn-MN" sz="1600" dirty="0" smtClean="0">
                <a:latin typeface="Arial" panose="020B0604020202020204" pitchFamily="34" charset="0"/>
                <a:cs typeface="Arial" panose="020B0604020202020204" pitchFamily="34" charset="0"/>
              </a:rPr>
              <a:t>1.5 хувь, </a:t>
            </a:r>
            <a:r>
              <a:rPr lang="mn-MN" sz="1600" dirty="0">
                <a:latin typeface="Arial" panose="020B0604020202020204" pitchFamily="34" charset="0"/>
                <a:cs typeface="Arial" panose="020B0604020202020204" pitchFamily="34" charset="0"/>
              </a:rPr>
              <a:t>хувцас, бөс бараа, гутлын бүлгийн үнэ дүнгээрээ </a:t>
            </a:r>
            <a:r>
              <a:rPr lang="mn-MN" sz="1600" dirty="0" smtClean="0">
                <a:latin typeface="Arial" panose="020B0604020202020204" pitchFamily="34" charset="0"/>
                <a:cs typeface="Arial" panose="020B0604020202020204" pitchFamily="34" charset="0"/>
              </a:rPr>
              <a:t>0.1 хувь, </a:t>
            </a:r>
            <a:r>
              <a:rPr lang="mn-MN" sz="1600" dirty="0">
                <a:latin typeface="Arial" panose="020B0604020202020204" pitchFamily="34" charset="0"/>
                <a:cs typeface="Arial" panose="020B0604020202020204" pitchFamily="34" charset="0"/>
              </a:rPr>
              <a:t>гэр ахуйн тавилга, гэр ахуйн барааны бүлгийн үнэ </a:t>
            </a:r>
            <a:r>
              <a:rPr lang="mn-MN" sz="1600" dirty="0" smtClean="0">
                <a:latin typeface="Arial" panose="020B0604020202020204" pitchFamily="34" charset="0"/>
                <a:cs typeface="Arial" panose="020B0604020202020204" pitchFamily="34" charset="0"/>
              </a:rPr>
              <a:t>0.1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амралт, чөлөөт цаг, соёлын бараа үйлчилгээний бүлгийн үнэ 0.3 хувиар </a:t>
            </a:r>
            <a:r>
              <a:rPr lang="mn-MN" sz="1600" dirty="0">
                <a:latin typeface="Arial" panose="020B0604020202020204" pitchFamily="34" charset="0"/>
                <a:cs typeface="Arial" panose="020B0604020202020204" pitchFamily="34" charset="0"/>
              </a:rPr>
              <a:t>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
        <p:nvSpPr>
          <p:cNvPr id="2" name="Rectangle 1"/>
          <p:cNvSpPr/>
          <p:nvPr/>
        </p:nvSpPr>
        <p:spPr>
          <a:xfrm>
            <a:off x="3554158" y="2133601"/>
            <a:ext cx="8104442" cy="2585323"/>
          </a:xfrm>
          <a:prstGeom prst="rect">
            <a:avLst/>
          </a:prstGeom>
        </p:spPr>
        <p:txBody>
          <a:bodyPr wrap="square">
            <a:spAutoFit/>
          </a:bodyPr>
          <a:lstStyle/>
          <a:p>
            <a:pPr algn="just"/>
            <a:r>
              <a:rPr lang="mn-MN"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b="1" dirty="0">
                <a:solidFill>
                  <a:srgbClr val="0033CC"/>
                </a:solidFill>
                <a:latin typeface="Arial" panose="020B0604020202020204" pitchFamily="34" charset="0"/>
                <a:cs typeface="Arial" panose="020B0604020202020204" pitchFamily="34" charset="0"/>
              </a:rPr>
              <a:t> </a:t>
            </a:r>
            <a:r>
              <a:rPr lang="mn-MN" b="1" dirty="0">
                <a:solidFill>
                  <a:srgbClr val="0033CC"/>
                </a:solidFill>
                <a:latin typeface="Arial" panose="020B0604020202020204" pitchFamily="34" charset="0"/>
                <a:cs typeface="Arial" panose="020B0604020202020204" pitchFamily="34" charset="0"/>
              </a:rPr>
              <a:t>дугаар сард өмнөх оны </a:t>
            </a:r>
            <a:r>
              <a:rPr lang="mn-MN" b="1" dirty="0" smtClean="0">
                <a:solidFill>
                  <a:srgbClr val="0033CC"/>
                </a:solidFill>
                <a:latin typeface="Arial" panose="020B0604020202020204" pitchFamily="34" charset="0"/>
                <a:cs typeface="Arial" panose="020B0604020202020204" pitchFamily="34" charset="0"/>
              </a:rPr>
              <a:t>жилийн эцсэс 1.4 хувиар </a:t>
            </a:r>
            <a:r>
              <a:rPr lang="mn-MN" b="1" dirty="0">
                <a:solidFill>
                  <a:srgbClr val="0033CC"/>
                </a:solidFill>
                <a:latin typeface="Arial" panose="020B0604020202020204" pitchFamily="34" charset="0"/>
                <a:cs typeface="Arial" panose="020B0604020202020204" pitchFamily="34" charset="0"/>
              </a:rPr>
              <a:t>өсөхөд </a:t>
            </a:r>
            <a:r>
              <a:rPr lang="mn-MN" dirty="0">
                <a:latin typeface="Arial" panose="020B0604020202020204" pitchFamily="34" charset="0"/>
                <a:cs typeface="Arial" panose="020B0604020202020204" pitchFamily="34" charset="0"/>
              </a:rPr>
              <a:t>хүнсний бараа, согтууруулах бус ундааны бүлгийн үнэ дүнгээрээ </a:t>
            </a:r>
            <a:r>
              <a:rPr lang="en-US" dirty="0">
                <a:latin typeface="Arial" panose="020B0604020202020204" pitchFamily="34" charset="0"/>
                <a:cs typeface="Arial" panose="020B0604020202020204" pitchFamily="34" charset="0"/>
              </a:rPr>
              <a:t>4</a:t>
            </a:r>
            <a:r>
              <a:rPr lang="mn-MN"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4</a:t>
            </a:r>
            <a:r>
              <a:rPr lang="mn-MN"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хувь, </a:t>
            </a:r>
            <a:r>
              <a:rPr lang="mn-MN" dirty="0" smtClean="0">
                <a:latin typeface="Arial" panose="020B0604020202020204" pitchFamily="34" charset="0"/>
                <a:cs typeface="Arial" panose="020B0604020202020204" pitchFamily="34" charset="0"/>
              </a:rPr>
              <a:t>Согтууруулах ундаа,тамхи,мансууруулах бодис бүлгийн үнэ дүнгээрээ 0</a:t>
            </a:r>
            <a:r>
              <a:rPr lang="en-US" dirty="0" smtClean="0">
                <a:latin typeface="Arial" panose="020B0604020202020204" pitchFamily="34" charset="0"/>
                <a:cs typeface="Arial" panose="020B0604020202020204" pitchFamily="34" charset="0"/>
              </a:rPr>
              <a:t>.6</a:t>
            </a:r>
            <a:r>
              <a:rPr lang="mn-MN" dirty="0" smtClean="0">
                <a:latin typeface="Arial" panose="020B0604020202020204" pitchFamily="34" charset="0"/>
                <a:cs typeface="Arial" panose="020B0604020202020204" pitchFamily="34" charset="0"/>
              </a:rPr>
              <a:t> хувь, хувцас</a:t>
            </a:r>
            <a:r>
              <a:rPr lang="mn-MN" dirty="0">
                <a:latin typeface="Arial" panose="020B0604020202020204" pitchFamily="34" charset="0"/>
                <a:cs typeface="Arial" panose="020B0604020202020204" pitchFamily="34" charset="0"/>
              </a:rPr>
              <a:t>, бөс бараа, гутлын бүлгийн үнэ дүнгээрээ </a:t>
            </a:r>
            <a:r>
              <a:rPr lang="mn-MN" dirty="0" smtClean="0">
                <a:latin typeface="Arial" panose="020B0604020202020204" pitchFamily="34" charset="0"/>
                <a:cs typeface="Arial" panose="020B0604020202020204" pitchFamily="34" charset="0"/>
              </a:rPr>
              <a:t>0.5 </a:t>
            </a:r>
            <a:r>
              <a:rPr lang="mn-MN" dirty="0">
                <a:latin typeface="Arial" panose="020B0604020202020204" pitchFamily="34" charset="0"/>
                <a:cs typeface="Arial" panose="020B0604020202020204" pitchFamily="34" charset="0"/>
              </a:rPr>
              <a:t>хувь, гэр ахуйн тавилга, гэр ахуйн барааны бүлгийн </a:t>
            </a:r>
            <a:r>
              <a:rPr lang="mn-MN" dirty="0" smtClean="0">
                <a:latin typeface="Arial" panose="020B0604020202020204" pitchFamily="34" charset="0"/>
                <a:cs typeface="Arial" panose="020B0604020202020204" pitchFamily="34" charset="0"/>
              </a:rPr>
              <a:t>үнэ дүнгээрээ 0.6 </a:t>
            </a:r>
            <a:r>
              <a:rPr lang="mn-MN" dirty="0">
                <a:latin typeface="Arial" panose="020B0604020202020204" pitchFamily="34" charset="0"/>
                <a:cs typeface="Arial" panose="020B0604020202020204" pitchFamily="34" charset="0"/>
              </a:rPr>
              <a:t>хувь, амралт, чөлөөт цаг, соёлын бараа үйлчилгээний бүлгийн </a:t>
            </a:r>
            <a:r>
              <a:rPr lang="mn-MN" dirty="0" smtClean="0">
                <a:latin typeface="Arial" panose="020B0604020202020204" pitchFamily="34" charset="0"/>
                <a:cs typeface="Arial" panose="020B0604020202020204" pitchFamily="34" charset="0"/>
              </a:rPr>
              <a:t>үнэ дүнгээрээ 0.5 хувь, бусад бараа үйлчилгээний бүлгийн үнэ дүнгээрээ 2</a:t>
            </a:r>
            <a:r>
              <a:rPr lang="en-US" dirty="0" smtClean="0">
                <a:latin typeface="Arial" panose="020B0604020202020204" pitchFamily="34" charset="0"/>
                <a:cs typeface="Arial" panose="020B0604020202020204" pitchFamily="34" charset="0"/>
              </a:rPr>
              <a:t>.6</a:t>
            </a:r>
            <a:r>
              <a:rPr lang="mn-MN" dirty="0" smtClean="0">
                <a:latin typeface="Arial" panose="020B0604020202020204" pitchFamily="34" charset="0"/>
                <a:cs typeface="Arial" panose="020B0604020202020204" pitchFamily="34" charset="0"/>
              </a:rPr>
              <a:t> хувиар </a:t>
            </a:r>
            <a:r>
              <a:rPr lang="mn-MN" dirty="0">
                <a:latin typeface="Arial" panose="020B0604020202020204" pitchFamily="34" charset="0"/>
                <a:cs typeface="Arial" panose="020B0604020202020204" pitchFamily="34" charset="0"/>
              </a:rPr>
              <a:t>өссөн нь голлон нөлөөлжээ.</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5334</TotalTime>
  <Words>1315</Words>
  <Application>Microsoft Office PowerPoint</Application>
  <PresentationFormat>Widescreen</PresentationFormat>
  <Paragraphs>78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Unicode MS</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Azjargal_Ts</cp:lastModifiedBy>
  <cp:revision>803</cp:revision>
  <cp:lastPrinted>2018-01-18T05:57:32Z</cp:lastPrinted>
  <dcterms:created xsi:type="dcterms:W3CDTF">2016-10-10T07:15:58Z</dcterms:created>
  <dcterms:modified xsi:type="dcterms:W3CDTF">2020-04-13T07:02:50Z</dcterms:modified>
</cp:coreProperties>
</file>