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0" r:id="rId3"/>
    <p:sldId id="258" r:id="rId4"/>
    <p:sldId id="266" r:id="rId5"/>
    <p:sldId id="260" r:id="rId6"/>
    <p:sldId id="263" r:id="rId7"/>
    <p:sldId id="265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2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A85D0-3532-49F0-B0F7-941BAA36AA13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C14DE-7044-4868-84AE-EA8B72F3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76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77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33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89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95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68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64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90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82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75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807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92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5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3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1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6380-C0AD-483F-A925-88E0EFC0AA85}" type="datetimeFigureOut">
              <a:rPr lang="en-US" smtClean="0"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4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145323" y="2667000"/>
            <a:ext cx="85226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Сүхбаатар аймгийн</a:t>
            </a:r>
          </a:p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нийгэм, эдийн засгийн</a:t>
            </a:r>
            <a:r>
              <a:rPr lang="en-US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201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9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оны 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11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д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үгээ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р 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сарын байдлаар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)</a:t>
            </a:r>
            <a:endParaRPr lang="en-US" sz="2800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838200"/>
            <a:ext cx="1066800" cy="1090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98533" cy="101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47185" y="511443"/>
            <a:ext cx="8373629" cy="462551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0449" y="977901"/>
            <a:ext cx="7904356" cy="2032575"/>
            <a:chOff x="2119972" y="873371"/>
            <a:chExt cx="5923591" cy="2032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0419" y="1375123"/>
              <a:ext cx="2008909" cy="89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8044" y="1375123"/>
              <a:ext cx="642635" cy="8910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19972" y="2321171"/>
              <a:ext cx="2852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520</a:t>
              </a:r>
              <a:r>
                <a:rPr lang="en-US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 </a:t>
              </a:r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нь бүртгэлтэй </a:t>
              </a:r>
              <a:r>
                <a:rPr lang="mn-MN" sz="1600" dirty="0">
                  <a:solidFill>
                    <a:srgbClr val="00D0A8"/>
                  </a:solidFill>
                  <a:latin typeface="Arial" charset="0"/>
                  <a:ea typeface="Calibri" charset="0"/>
                </a:rPr>
                <a:t>ажилгүй иргэд</a:t>
              </a:r>
              <a:r>
                <a:rPr lang="en-US" sz="1600" dirty="0">
                  <a:solidFill>
                    <a:srgbClr val="00D0A8"/>
                  </a:solidFill>
                  <a:effectLst/>
                </a:rPr>
                <a:t> </a:t>
              </a:r>
              <a:endParaRPr lang="en-US" sz="1600" dirty="0">
                <a:solidFill>
                  <a:srgbClr val="00D0A8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65413" y="2321171"/>
              <a:ext cx="2978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</a:t>
              </a:r>
              <a:r>
                <a:rPr lang="mn-MN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14</a:t>
              </a:r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 </a:t>
              </a:r>
              <a:r>
                <a:rPr lang="is-I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нь </a:t>
              </a:r>
              <a:r>
                <a:rPr lang="is-IS" sz="1600" dirty="0">
                  <a:solidFill>
                    <a:srgbClr val="00B0F0"/>
                  </a:solidFill>
                  <a:latin typeface="Arial" charset="0"/>
                  <a:ea typeface="Calibri" charset="0"/>
                </a:rPr>
                <a:t>ажилтай боловч өөр ажил хайж байгаа иргэд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00973" y="873371"/>
              <a:ext cx="121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7</a:t>
              </a:r>
              <a:r>
                <a:rPr lang="mn-MN" sz="2800" dirty="0">
                  <a:solidFill>
                    <a:srgbClr val="00B050"/>
                  </a:solidFill>
                  <a:latin typeface="Arial" charset="0"/>
                  <a:ea typeface="Calibri" charset="0"/>
                </a:rPr>
                <a:t>0</a:t>
              </a:r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.</a:t>
              </a:r>
              <a:r>
                <a:rPr lang="mn-MN" sz="2800" dirty="0">
                  <a:solidFill>
                    <a:srgbClr val="00B050"/>
                  </a:solidFill>
                  <a:latin typeface="Arial" charset="0"/>
                  <a:ea typeface="Calibri" charset="0"/>
                </a:rPr>
                <a:t>8</a:t>
              </a:r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%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77373" y="873371"/>
              <a:ext cx="1200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</a:t>
              </a:r>
              <a:r>
                <a:rPr lang="mn-MN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9</a:t>
              </a:r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.</a:t>
              </a:r>
              <a:r>
                <a:rPr lang="mn-MN" sz="2800" dirty="0">
                  <a:solidFill>
                    <a:srgbClr val="00B0F0"/>
                  </a:solidFill>
                  <a:latin typeface="Arial" charset="0"/>
                  <a:ea typeface="Calibri" charset="0"/>
                </a:rPr>
                <a:t>2</a:t>
              </a:r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%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34000" y="1045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charset="0"/>
                <a:ea typeface="Calibri" charset="0"/>
              </a:rPr>
              <a:t>Хөдөлмөр эрхлэлтийн байгууллагад ажил хайж бүртгүүлсэн иргэд </a:t>
            </a:r>
            <a:r>
              <a:rPr lang="mn-MN" sz="1600" dirty="0" smtClean="0">
                <a:latin typeface="Tahoma" charset="0"/>
                <a:ea typeface="Calibri" charset="0"/>
              </a:rPr>
              <a:t>2019 </a:t>
            </a:r>
            <a:r>
              <a:rPr lang="mn-MN" sz="1600" dirty="0">
                <a:latin typeface="Tahoma" charset="0"/>
                <a:ea typeface="Calibri" charset="0"/>
              </a:rPr>
              <a:t>оны </a:t>
            </a:r>
            <a:r>
              <a:rPr lang="en-US" sz="1600" dirty="0" smtClean="0">
                <a:latin typeface="Tahoma" charset="0"/>
                <a:ea typeface="Calibri" charset="0"/>
              </a:rPr>
              <a:t>1</a:t>
            </a:r>
            <a:r>
              <a:rPr lang="mn-MN" sz="1600" dirty="0" smtClean="0">
                <a:latin typeface="Tahoma" charset="0"/>
                <a:ea typeface="Calibri" charset="0"/>
              </a:rPr>
              <a:t>1 дүгээр </a:t>
            </a:r>
            <a:r>
              <a:rPr lang="mn-MN" sz="1600" dirty="0">
                <a:latin typeface="Tahoma" charset="0"/>
                <a:ea typeface="Calibri" charset="0"/>
              </a:rPr>
              <a:t>сарын эцэст </a:t>
            </a:r>
            <a:r>
              <a:rPr lang="mn-MN" sz="1600" dirty="0" smtClean="0">
                <a:latin typeface="Tahoma" charset="0"/>
                <a:ea typeface="Calibri" charset="0"/>
              </a:rPr>
              <a:t>734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болсны</a:t>
            </a:r>
            <a:r>
              <a:rPr lang="mn-MN" sz="1600" dirty="0">
                <a:latin typeface="Tahoma" charset="0"/>
                <a:ea typeface="Calibri" charset="0"/>
              </a:rPr>
              <a:t>, </a:t>
            </a:r>
            <a:r>
              <a:rPr lang="mn-MN" sz="1600" dirty="0" smtClean="0">
                <a:latin typeface="Tahoma" charset="0"/>
                <a:ea typeface="Calibri" charset="0"/>
              </a:rPr>
              <a:t>520 </a:t>
            </a:r>
            <a:r>
              <a:rPr lang="mn-MN" sz="1600" dirty="0" smtClean="0">
                <a:latin typeface="Tahoma" charset="0"/>
                <a:ea typeface="Calibri" charset="0"/>
              </a:rPr>
              <a:t>(</a:t>
            </a:r>
            <a:r>
              <a:rPr lang="mn-MN" sz="1600" dirty="0" smtClean="0">
                <a:latin typeface="Tahoma" charset="0"/>
                <a:ea typeface="Calibri" charset="0"/>
              </a:rPr>
              <a:t>70.8%) </a:t>
            </a:r>
            <a:r>
              <a:rPr lang="mn-MN" sz="1600" dirty="0" smtClean="0">
                <a:latin typeface="Tahoma" charset="0"/>
                <a:ea typeface="Calibri" charset="0"/>
              </a:rPr>
              <a:t>нь </a:t>
            </a:r>
            <a:r>
              <a:rPr lang="mn-MN" sz="1600" dirty="0">
                <a:latin typeface="Tahoma" charset="0"/>
                <a:ea typeface="Calibri" charset="0"/>
              </a:rPr>
              <a:t>бүртгэлтэй ажилгүй </a:t>
            </a:r>
            <a:r>
              <a:rPr lang="mn-MN" sz="1600" dirty="0" smtClean="0">
                <a:latin typeface="Tahoma" charset="0"/>
                <a:ea typeface="Calibri" charset="0"/>
              </a:rPr>
              <a:t>иргэд, </a:t>
            </a:r>
            <a:r>
              <a:rPr lang="en-US" sz="1600" dirty="0" smtClean="0">
                <a:latin typeface="Tahoma" charset="0"/>
                <a:ea typeface="Calibri" charset="0"/>
              </a:rPr>
              <a:t>2</a:t>
            </a:r>
            <a:r>
              <a:rPr lang="mn-MN" sz="1600" dirty="0" smtClean="0">
                <a:latin typeface="Tahoma" charset="0"/>
                <a:ea typeface="Calibri" charset="0"/>
              </a:rPr>
              <a:t>14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(</a:t>
            </a:r>
            <a:r>
              <a:rPr lang="mn-MN" sz="1600" dirty="0" smtClean="0">
                <a:latin typeface="Tahoma" charset="0"/>
                <a:ea typeface="Calibri" charset="0"/>
              </a:rPr>
              <a:t>29.2%) </a:t>
            </a:r>
            <a:r>
              <a:rPr lang="mn-MN" sz="1600" dirty="0" smtClean="0">
                <a:latin typeface="Tahoma" charset="0"/>
                <a:ea typeface="Calibri" charset="0"/>
              </a:rPr>
              <a:t>нь </a:t>
            </a:r>
            <a:r>
              <a:rPr lang="mn-MN" sz="1600" dirty="0">
                <a:latin typeface="Tahoma" charset="0"/>
                <a:ea typeface="Calibri" charset="0"/>
              </a:rPr>
              <a:t>ажилтай боловч </a:t>
            </a:r>
            <a:r>
              <a:rPr lang="mn-MN" sz="1600" dirty="0">
                <a:latin typeface="Arial" panose="020B0604020202020204" pitchFamily="34" charset="0"/>
                <a:ea typeface="Calibri" charset="0"/>
              </a:rPr>
              <a:t>өө</a:t>
            </a:r>
            <a:r>
              <a:rPr lang="mn-MN" sz="1600" dirty="0">
                <a:latin typeface="Tahoma" charset="0"/>
                <a:ea typeface="Calibri" charset="0"/>
              </a:rPr>
              <a:t>р ажил хайж байгаа иргэд байна.</a:t>
            </a:r>
            <a:endParaRPr lang="en-US" sz="1600" dirty="0">
              <a:latin typeface="Tahoma" charset="0"/>
              <a:ea typeface="Calibri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0" y="3124200"/>
            <a:ext cx="5316899" cy="1563327"/>
            <a:chOff x="1371600" y="2819400"/>
            <a:chExt cx="4630255" cy="1563327"/>
          </a:xfrm>
        </p:grpSpPr>
        <p:grpSp>
          <p:nvGrpSpPr>
            <p:cNvPr id="21" name="Group 20"/>
            <p:cNvGrpSpPr/>
            <p:nvPr/>
          </p:nvGrpSpPr>
          <p:grpSpPr>
            <a:xfrm>
              <a:off x="1371600" y="3276600"/>
              <a:ext cx="4630255" cy="1106127"/>
              <a:chOff x="1371600" y="3276600"/>
              <a:chExt cx="4630255" cy="110612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600" y="3368959"/>
                <a:ext cx="303876" cy="895351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676400" y="3276600"/>
                <a:ext cx="4325455" cy="1106127"/>
                <a:chOff x="1676400" y="3276600"/>
                <a:chExt cx="4325455" cy="1106127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27350" y="3366237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708150" y="3815273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  </a:t>
                  </a:r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22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5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397802" y="385950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28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9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676400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002060"/>
                      </a:solidFill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мөн үе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78148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Өмнөх</a:t>
                  </a:r>
                </a:p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сараас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782655" y="385950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51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4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1473200" y="2819400"/>
              <a:ext cx="3183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latin typeface="Tahoma" charset="0"/>
                  <a:ea typeface="Tahoma" charset="0"/>
                  <a:cs typeface="Tahoma" charset="0"/>
                </a:rPr>
                <a:t>Нийт бүртгэлтэй ажилгүй иргэд</a:t>
              </a:r>
              <a:endParaRPr lang="en-US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334000" y="32004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Нийт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бүртгэлтэй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ажилгүй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иргэд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өмнөх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оны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мөн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үеэс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150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(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22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.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5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%) </a:t>
            </a:r>
            <a:r>
              <a:rPr lang="en-US" sz="1600" dirty="0" err="1" smtClean="0">
                <a:latin typeface="Arial" panose="020B0604020202020204" pitchFamily="34" charset="0"/>
                <a:ea typeface="Calibri" charset="0"/>
              </a:rPr>
              <a:t>хүнээр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өмнөх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сараас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211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(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28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.</a:t>
            </a:r>
            <a:r>
              <a:rPr lang="mn-MN" sz="1600" dirty="0">
                <a:latin typeface="Arial" panose="020B0604020202020204" pitchFamily="34" charset="0"/>
                <a:ea typeface="Calibri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%) </a:t>
            </a:r>
            <a:r>
              <a:rPr lang="en-US" sz="1600" dirty="0" err="1" smtClean="0">
                <a:latin typeface="Arial" panose="020B0604020202020204" pitchFamily="34" charset="0"/>
                <a:ea typeface="Calibri" charset="0"/>
              </a:rPr>
              <a:t>хүнээр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 тус тус буурч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, 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520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бол</a:t>
            </a:r>
            <a:r>
              <a:rPr lang="mn-MN" sz="1600" dirty="0">
                <a:latin typeface="Arial" panose="020B0604020202020204" pitchFamily="34" charset="0"/>
                <a:ea typeface="Calibri" charset="0"/>
              </a:rPr>
              <a:t>сны 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247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(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47.5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%) </a:t>
            </a:r>
            <a:r>
              <a:rPr lang="en-US" sz="1600" dirty="0" err="1" smtClean="0">
                <a:latin typeface="Arial" panose="020B0604020202020204" pitchFamily="34" charset="0"/>
                <a:ea typeface="Calibri" charset="0"/>
              </a:rPr>
              <a:t>нь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эмэгтэйчүүд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байна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5181600"/>
            <a:ext cx="3048000" cy="85354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334000" y="5002429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ийн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эрхлэлтийн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байгууллагад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ажилгүй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2484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751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1860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28800" y="6096000"/>
            <a:ext cx="2730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751 </a:t>
            </a:r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иргэн</a:t>
            </a:r>
            <a:endParaRPr lang="en-US" sz="1600" dirty="0">
              <a:solidFill>
                <a:srgbClr val="00D0A8"/>
              </a:solidFill>
              <a:effectLst/>
              <a:latin typeface="Tahoma" charset="0"/>
              <a:ea typeface="Calibri" charset="0"/>
            </a:endParaRPr>
          </a:p>
          <a:p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ажилд зуучлагдан оржээ</a:t>
            </a:r>
            <a:r>
              <a:rPr lang="en-US" sz="1600" dirty="0">
                <a:solidFill>
                  <a:srgbClr val="00D0A8"/>
                </a:solidFill>
                <a:effectLst/>
              </a:rPr>
              <a:t> </a:t>
            </a:r>
            <a:endParaRPr lang="en-US" sz="1600" dirty="0">
              <a:solidFill>
                <a:srgbClr val="00D0A8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600" y="5181600"/>
            <a:ext cx="533400" cy="88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18" y="3599527"/>
            <a:ext cx="1177467" cy="10869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AF6DE4-563A-430B-8B65-056AE5B5D541}"/>
              </a:ext>
            </a:extLst>
          </p:cNvPr>
          <p:cNvSpPr/>
          <p:nvPr/>
        </p:nvSpPr>
        <p:spPr>
          <a:xfrm>
            <a:off x="6514359" y="4221321"/>
            <a:ext cx="53728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54.6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15-34 насны залуучууд эзэлж байна. 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8738" y="1477655"/>
            <a:ext cx="437462" cy="8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921602"/>
            <a:ext cx="10591800" cy="60887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1320225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Сүхбаатар аймагт 2019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эхний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1204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амаржиж, амьд төрсөн хүүхэд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205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амаржсан эх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(1.8%)-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ээр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амьд төрсөн хүүхэд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1.4%)-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 өссөн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14863" y="2463225"/>
            <a:ext cx="8486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Нялхсын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байдлаар 10 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хүүхдээр,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тав хүртэлх насны хүүхдийн 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2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хүүхдээр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тус тус буурсан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14863" y="3733800"/>
            <a:ext cx="8638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19400" y="5874603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Харин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цусан суулга өвчнөөр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53.1%)-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аар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сүрьеэгээр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28.8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-оор өссөн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14863" y="4731603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Халдварт өвчнөөр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эхний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байдлаар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851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228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.6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 гоор өсөхөд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салхинцэцэгээр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161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буюу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дахин,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тэмбүү өвчнөөр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буюу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13.8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хувиар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тус тус өссөн нь голлон нөлөөлсөн байна.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7709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90601"/>
            <a:ext cx="1313100" cy="8381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5334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" y="2286000"/>
            <a:ext cx="1313101" cy="838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1" y="3581400"/>
            <a:ext cx="1110898" cy="7920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6066395"/>
            <a:ext cx="1108829" cy="8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6450" y="464252"/>
            <a:ext cx="304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8" y="2902578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0" y="909665"/>
            <a:ext cx="1977749" cy="1833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6600" y="909665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хэмжээнд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471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хэрэг бүртгэгдсэн нь өмнөх оны мөн үеэс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136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%)-аар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өсчээ. </a:t>
            </a:r>
          </a:p>
          <a:p>
            <a:pPr algn="just"/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mn-MN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оны мөн үеэс нийт гэмт хэрэг өсөхөд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өмчлөх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эрхийн эсрэг гэмт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хэрэг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%),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малын хулгайн гэмт хэрэг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бусдын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эд хөрөнгийг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хулгайлах г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эмт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хэрэг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(79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өссөн нь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голлон нөлөөлөв. </a:t>
            </a:r>
            <a:endParaRPr lang="mn-MN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2902578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учирсан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 оны эхний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тэрбум төгрөг,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нөхөн төлүүлсэн хохирлын хэмжээ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420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 болж, өмнөх оны мөн үеэс учирсан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дахин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төгрөг өсч,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нөхөн төлүүлсэн хохирол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төгрөгөөр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өссөн байна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76600" y="4760639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хохирсон иргэд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болсон байна.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2" y="4688650"/>
            <a:ext cx="1587177" cy="15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741" y="476229"/>
            <a:ext cx="5198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ХЭРЭГЛЭЭНИЙ </a:t>
            </a:r>
            <a:r>
              <a:rPr lang="mn-MN" sz="2400" b="1" cap="all" dirty="0">
                <a:solidFill>
                  <a:srgbClr val="002060"/>
                </a:solidFill>
                <a:latin typeface="Arial" panose="020B0604020202020204" pitchFamily="34" charset="0"/>
              </a:rPr>
              <a:t>Ү</a:t>
            </a:r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НИЙН ИНДЕКС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3002" y="851400"/>
            <a:ext cx="81856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үнийн индекс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оны эцсээс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4.8 </a:t>
            </a: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хувь, өмнөх оны мөн үеэс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.8 хувь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өмнөх сараас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0.2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хувиар буурсан байна</a:t>
            </a: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3002" y="1477253"/>
            <a:ext cx="81812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өмнөх оны эцсээс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4.8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өсөхөд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хүнсний бараа, согтруулах бус ундааны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9.5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хувиар, согтруулах ундаа, тамхи, мансууруулах бодисны бүлгийн үнэ 4.4 хувиар,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орон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сууц, ус, цахилгаан, хийн болон бусад түлшний бүлгийн үнэ 5.3 хувиар,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м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тариа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эмнэлэгийн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үйлчилгээ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ний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.1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амралт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, чөлөөт цаг, боловсролын үйлчилгээний салбар, соёлын бараа үйлчилгээний бүлгийн үнэ 2.1 хувиар, зочид буудал, нийтийн хоол, дотуур байрны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9.8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хувиар, бусад бараа,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6.8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хувиар өссөн нь голлон нөлөөлжээ</a:t>
            </a:r>
            <a:r>
              <a:rPr lang="mn-MN" sz="1600" dirty="0"/>
              <a:t>.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3002" y="4057233"/>
            <a:ext cx="81856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дүгээр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өмнөх 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.8</a:t>
            </a:r>
            <a:r>
              <a:rPr lang="en-US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өсөхөд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бараа, ундаа, усны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10.4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, согтруулах бус ундааны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4.7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эм, тариа, эмнэлэгийн үйлчилгээний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4.9,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хувцас, бөс бараа, гутлын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2.7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орон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сууц, ус, цахилгаан, хийн болон бусад түлшний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бүлгийн үнэ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5.4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хувь,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гэр ахуйн тавилга, гэр ахуйн барааны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тээврийн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0.2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боловсрол үйлчилгээний бүлгийн үнэ 10.7 хувь,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амралт, чөлөөт цаг, соёлын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бараа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2.0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 ,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зочид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буудал, нийтийн хоол, дотуур байрны үйлчилгээний бүлгийн үнэ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.8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бусад бараа,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7.1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хувиар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өссөн нь голлон нөлөөлжээ.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017120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852483"/>
            <a:ext cx="2282259" cy="139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72126"/>
            <a:ext cx="9167088" cy="33769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7444" y="838200"/>
            <a:ext cx="10134600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11-р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сарын байдлаар 0.6 мян.тн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үр тариа,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516.2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төмс,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207.6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хүнсний ногоо,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88.5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 техникийн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ургамал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2.7 мян.тн тэжээлийн ургамал,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мян.тн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өвс,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 гар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тэжээл, 17.2 мян.тн хужир шүү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хураан авсан нь өмнөх оны мөн үеэс үр тариа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2.0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мян.тн, төмс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15.5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.9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тн, хүнсний ногоо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17.9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тн-оор тус тус буурч, техникийн ургамал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0.5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дахин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мян.тн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хужир шүү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мян.тн, гар тэжээл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35.5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18.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тн-оор тус тус өссөн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10395856" cy="90814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545175"/>
            <a:ext cx="5654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банк, санхүү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0387" y="1255892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Банкуудад хадгалуулсан иргэдийн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төгрөгийн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хадгаламжийн хэмжээ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74.3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 болж,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 эхнээс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.5 (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7%)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тэрбумаар буурч,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өмнөх оны мөн үеэс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%)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төгрөгөөр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өссөн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байна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54287" y="3557181"/>
            <a:ext cx="8205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Аж ахуйн нэгж, байгууллага, иргэдэд олгосон нийт зээлийн өрийн үлдэгдэл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2019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 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сард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143.9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төгрөг болж, оны эхнээс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.2 (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%)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төгрөг, өмнөх оноос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.7 (3.4%)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төгрөгөөр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тус тус өсчээ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4286" y="5858470"/>
            <a:ext cx="8094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Чанаргүй хугацаа хэтэрсэн зээл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2019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 </a:t>
            </a:r>
            <a:r>
              <a:rPr lang="en-US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сарын эцэст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2.3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төгрөг болж,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өмнөх сараас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.2 тэрбум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төгрөгөөр, өмнөх оны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мөн үеэс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0.9 тэрбум 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төгрөгөөр тус тус </a:t>
            </a:r>
            <a:r>
              <a:rPr lang="mn-MN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өсчээ</a:t>
            </a:r>
            <a:r>
              <a:rPr lang="mn-MN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0" y="1653241"/>
            <a:ext cx="163498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520368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ТӨСӨВ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36576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0624" y="1149307"/>
            <a:ext cx="1062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төсвийн нийт орлого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2019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эхний 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сарын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байдлаар 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.8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төгрөг болж өмнөх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 мөн үеэс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1.1 (2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4%)-аар 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төгрөгөөр буурчээ.</a:t>
            </a:r>
            <a:endParaRPr lang="en-US" sz="24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4499" y="283827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Төсвийн зарлага санхүүжилт 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.7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төгрөг болж, өмнөх оны мөн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үеэс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0.6 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%)-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аар тэрбум төгрөгөөр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буурсан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байна.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743271"/>
            <a:ext cx="1059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Аймгийн нэгдсэн төсвийн 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.4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хувийг татварын болон татварын бус орлого,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11.9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хувийг орон нутгийн хөгжлийн сангийн орлогын шилжүүлэг,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.1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хувийг тусгай зориулалтын шилжүүлэгийн орлого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</a:t>
            </a:r>
            <a:r>
              <a:rPr lang="en-US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</a:t>
            </a:r>
            <a:r>
              <a:rPr lang="mn-MN" sz="24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хувийг санхүүгийн дэмжлэг тус тус эзэлж байна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79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276" y="1254694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648200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200399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528935"/>
            <a:ext cx="24400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5239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Аж үйлдвэрийн салбарын нийт үйлдвэрлэл 2010 оны зэрэгцүүлэх үнээр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2019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оны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үгээр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сарын гүйцэтгэлээр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45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төгрөгт хүрч, өмнөх оноос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(7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%)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төгрөгөөр буурчээ. 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2895599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Ангиллаар нь өмнөх онтой харьцуулан авч үзвэл: боловсруулах аж үйлдвэрийнх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 буюу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дахин,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ахилгаан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дулааны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эрчим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хүч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үйлдвэрлэл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усан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хангамж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ийн салбарынх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 буюу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хувиар тус тус өсч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уул уурхай, олборлох аж үйлдвэрийн салбарынх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38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 буюу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14.9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хувиар 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буурсан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байна. 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029199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Аж үйлдвэрийн салбарын борлуулсан бүтээгдэхүүн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2019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онд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256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 төгрөгт хүрч, өмнөх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он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ы мөн үеэс 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0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тэрбум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төгрөгөөр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доогуур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гүйцэтгэлтэй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байна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8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1222</Words>
  <Application>Microsoft Office PowerPoint</Application>
  <PresentationFormat>Widescreen</PresentationFormat>
  <Paragraphs>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PowerPoint Presentation</vt:lpstr>
      <vt:lpstr>БҮРТГЭЛТЭЙ АЖИЛГҮЙ ИРГЭД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Altantsetseg_Ts</dc:creator>
  <cp:lastModifiedBy>Ankhtsetseg</cp:lastModifiedBy>
  <cp:revision>113</cp:revision>
  <dcterms:created xsi:type="dcterms:W3CDTF">2018-06-19T07:44:07Z</dcterms:created>
  <dcterms:modified xsi:type="dcterms:W3CDTF">2019-12-17T14:01:18Z</dcterms:modified>
</cp:coreProperties>
</file>