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8" r:id="rId3"/>
    <p:sldId id="268" r:id="rId4"/>
    <p:sldId id="260" r:id="rId5"/>
    <p:sldId id="263" r:id="rId6"/>
    <p:sldId id="265" r:id="rId7"/>
    <p:sldId id="266" r:id="rId8"/>
    <p:sldId id="267" r:id="rId9"/>
    <p:sldId id="269" r:id="rId10"/>
  </p:sldIdLst>
  <p:sldSz cx="12192000" cy="6858000"/>
  <p:notesSz cx="6735763" cy="9799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16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A85D0-3532-49F0-B0F7-941BAA36AA13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25550"/>
            <a:ext cx="5878513" cy="3306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16076"/>
            <a:ext cx="5388610" cy="38586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07956"/>
            <a:ext cx="2918831" cy="491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C14DE-7044-4868-84AE-EA8B72F39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94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13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FDBB-8DB3-448B-BA3C-0DD2AF2CBC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3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4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1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33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1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59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95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08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10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92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62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70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8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3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2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2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6380-C0AD-483F-A925-88E0EFC0AA85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2BE9A-65A7-4BB2-AC7C-B65172C87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1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47185" y="511443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2548" y="1377515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802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253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76.0%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24.0%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201</a:t>
            </a:r>
            <a:r>
              <a:rPr lang="en-US" sz="1600" dirty="0" smtClean="0">
                <a:latin typeface="Tahoma" charset="0"/>
                <a:ea typeface="Calibri" charset="0"/>
              </a:rPr>
              <a:t>8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оны </a:t>
            </a:r>
            <a:r>
              <a:rPr lang="en-US" sz="1600" dirty="0">
                <a:latin typeface="Tahoma" charset="0"/>
                <a:ea typeface="Calibri" charset="0"/>
              </a:rPr>
              <a:t>8</a:t>
            </a:r>
            <a:r>
              <a:rPr lang="mn-MN" sz="1600" dirty="0" smtClean="0">
                <a:latin typeface="Tahoma" charset="0"/>
                <a:ea typeface="Calibri" charset="0"/>
              </a:rPr>
              <a:t> дугаар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en-US" sz="1600" dirty="0" smtClean="0">
                <a:latin typeface="Tahoma" charset="0"/>
                <a:ea typeface="Calibri" charset="0"/>
              </a:rPr>
              <a:t>1.1 </a:t>
            </a:r>
            <a:r>
              <a:rPr lang="mn-MN" sz="1600" dirty="0">
                <a:latin typeface="Tahoma" charset="0"/>
                <a:ea typeface="Calibri" charset="0"/>
              </a:rPr>
              <a:t>мянга болсны, </a:t>
            </a:r>
            <a:r>
              <a:rPr lang="en-US" sz="1600" dirty="0" smtClean="0">
                <a:latin typeface="Tahoma" charset="0"/>
                <a:ea typeface="Calibri" charset="0"/>
              </a:rPr>
              <a:t>802</a:t>
            </a:r>
            <a:r>
              <a:rPr lang="mn-MN" sz="1600" dirty="0" smtClean="0">
                <a:latin typeface="Tahoma" charset="0"/>
                <a:ea typeface="Calibri" charset="0"/>
              </a:rPr>
              <a:t> (7</a:t>
            </a:r>
            <a:r>
              <a:rPr lang="en-US" sz="1600" dirty="0" smtClean="0">
                <a:latin typeface="Tahoma" charset="0"/>
                <a:ea typeface="Calibri" charset="0"/>
              </a:rPr>
              <a:t>6</a:t>
            </a:r>
            <a:r>
              <a:rPr lang="mn-MN" sz="1600" dirty="0" smtClean="0">
                <a:latin typeface="Tahoma" charset="0"/>
                <a:ea typeface="Calibri" charset="0"/>
              </a:rPr>
              <a:t>.</a:t>
            </a:r>
            <a:r>
              <a:rPr lang="en-US" sz="1600" dirty="0" smtClean="0">
                <a:latin typeface="Tahoma" charset="0"/>
                <a:ea typeface="Calibri" charset="0"/>
              </a:rPr>
              <a:t>0</a:t>
            </a:r>
            <a:r>
              <a:rPr lang="mn-MN" sz="1600" dirty="0" smtClean="0">
                <a:latin typeface="Tahoma" charset="0"/>
                <a:ea typeface="Calibri" charset="0"/>
              </a:rPr>
              <a:t>%) 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</a:t>
            </a:r>
            <a:r>
              <a:rPr lang="mn-MN" sz="1600" dirty="0" smtClean="0">
                <a:latin typeface="Tahoma" charset="0"/>
                <a:ea typeface="Calibri" charset="0"/>
              </a:rPr>
              <a:t>иргэд, </a:t>
            </a:r>
            <a:r>
              <a:rPr lang="en-US" sz="1600" dirty="0" smtClean="0">
                <a:latin typeface="Tahoma" charset="0"/>
                <a:ea typeface="Calibri" charset="0"/>
              </a:rPr>
              <a:t>253 </a:t>
            </a:r>
            <a:r>
              <a:rPr lang="mn-MN" sz="1600" dirty="0" smtClean="0">
                <a:latin typeface="Tahoma" charset="0"/>
                <a:ea typeface="Calibri" charset="0"/>
              </a:rPr>
              <a:t>(2</a:t>
            </a:r>
            <a:r>
              <a:rPr lang="en-US" sz="1600" dirty="0" smtClean="0">
                <a:latin typeface="Tahoma" charset="0"/>
                <a:ea typeface="Calibri" charset="0"/>
              </a:rPr>
              <a:t>4</a:t>
            </a:r>
            <a:r>
              <a:rPr lang="mn-MN" sz="1600" dirty="0" smtClean="0">
                <a:latin typeface="Tahoma" charset="0"/>
                <a:ea typeface="Calibri" charset="0"/>
              </a:rPr>
              <a:t>.</a:t>
            </a:r>
            <a:r>
              <a:rPr lang="en-US" sz="1600" dirty="0" smtClean="0">
                <a:latin typeface="Tahoma" charset="0"/>
                <a:ea typeface="Calibri" charset="0"/>
              </a:rPr>
              <a:t>0</a:t>
            </a:r>
            <a:r>
              <a:rPr lang="mn-MN" sz="1600" dirty="0" smtClean="0">
                <a:latin typeface="Tahoma" charset="0"/>
                <a:ea typeface="Calibri" charset="0"/>
              </a:rPr>
              <a:t>%) 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өө</a:t>
            </a:r>
            <a:r>
              <a:rPr lang="mn-MN" sz="1600" dirty="0">
                <a:latin typeface="Tahoma" charset="0"/>
                <a:ea typeface="Calibri" charset="0"/>
              </a:rPr>
              <a:t>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060449" y="3113267"/>
            <a:ext cx="5486400" cy="1550837"/>
            <a:chOff x="1371600" y="2819400"/>
            <a:chExt cx="4777866" cy="1550837"/>
          </a:xfrm>
        </p:grpSpPr>
        <p:grpSp>
          <p:nvGrpSpPr>
            <p:cNvPr id="21" name="Group 20"/>
            <p:cNvGrpSpPr/>
            <p:nvPr/>
          </p:nvGrpSpPr>
          <p:grpSpPr>
            <a:xfrm>
              <a:off x="1371600" y="3276600"/>
              <a:ext cx="4777866" cy="1093637"/>
              <a:chOff x="1371600" y="3276600"/>
              <a:chExt cx="4777866" cy="109363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1676400" y="3276600"/>
                <a:ext cx="4473066" cy="1093637"/>
                <a:chOff x="1676400" y="3276600"/>
                <a:chExt cx="4473066" cy="109363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67997" y="3842760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3.1%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61816" y="384701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4.7%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930266" y="3820179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8.6%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Нийт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бүртгэлтэй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ажилгүй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иргэд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мөн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үеэс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24 (3.1%)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хүнээр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өмнөх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сараас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36 (4.7%)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хүнээр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 тус тус буурч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, 802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бол</a:t>
            </a:r>
            <a:r>
              <a:rPr lang="mn-MN" sz="1600" dirty="0">
                <a:latin typeface="Arial" panose="020B0604020202020204" pitchFamily="34" charset="0"/>
                <a:ea typeface="Calibri" charset="0"/>
              </a:rPr>
              <a:t>сны 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390 (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4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8</a:t>
            </a:r>
            <a:r>
              <a:rPr lang="mn-MN" sz="1600" dirty="0" smtClean="0">
                <a:latin typeface="Arial" panose="020B0604020202020204" pitchFamily="34" charset="0"/>
                <a:ea typeface="Calibri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6%) </a:t>
            </a:r>
            <a:r>
              <a:rPr lang="en-US" sz="1600" dirty="0" err="1" smtClean="0">
                <a:latin typeface="Arial" panose="020B0604020202020204" pitchFamily="34" charset="0"/>
                <a:ea typeface="Calibri" charset="0"/>
              </a:rPr>
              <a:t>нь</a:t>
            </a:r>
            <a:r>
              <a:rPr lang="en-US" sz="1600" dirty="0" smtClean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эмэгтэйчүүд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484" y="5137235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2213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539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2190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077712" y="6079647"/>
            <a:ext cx="37963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539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 иргэн</a:t>
            </a:r>
            <a:r>
              <a:rPr lang="en-US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47" y="5137235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71" y="3556337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AF6DE4-563A-430B-8B65-056AE5B5D541}"/>
              </a:ext>
            </a:extLst>
          </p:cNvPr>
          <p:cNvSpPr/>
          <p:nvPr/>
        </p:nvSpPr>
        <p:spPr>
          <a:xfrm>
            <a:off x="6514359" y="4221321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10591800" cy="61722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эхний 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 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888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эх </a:t>
            </a:r>
            <a:r>
              <a:rPr lang="mn-MN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амаржиж, амьд төрсөн хүүхэд </a:t>
            </a:r>
            <a:r>
              <a:rPr lang="en-US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эх 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%)-аар, </a:t>
            </a:r>
            <a:r>
              <a:rPr lang="mn-MN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амьд төрсөн хүүхэд 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)-аар тус тус өссөн </a:t>
            </a:r>
            <a:r>
              <a:rPr lang="mn-MN" sz="16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3733800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эхний </a:t>
            </a:r>
            <a:r>
              <a:rPr lang="en-US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хүүхдээр буурч,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 хүртэлх насны хүүхдийн эндэгдэл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гарч өмнөх оноос 2 хүүхдээр нэмэгджээ.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эхний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505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396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 аар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буурахад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 хөл амны өвчлөгчид 28 (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%)-оор, салхинцэцгээр өвчлөгчид 13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%)-өөр буурсан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581400"/>
            <a:ext cx="1313101" cy="838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1067792" cy="838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43201" y="2590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1000 хүнд ногдох төрөлт 1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нас баралт 3.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 өмнөх оноос төрөлт 1.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пунктээр , нас баралт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0.</a:t>
            </a:r>
            <a:r>
              <a:rPr lang="en-US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пунктээр тус тус өсчээ.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46425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909665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Аймгийн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хэмжээнд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235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хэрэг бүртгэгдсэн нь өмнөх оны мөн үеэс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%)-өөр өсчээ. </a:t>
            </a:r>
          </a:p>
          <a:p>
            <a:pPr algn="just"/>
            <a:r>
              <a:rPr lang="mn-MN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r>
              <a:rPr lang="mn-MN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2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мөн үеэс нийт гэмт хэрэг </a:t>
            </a:r>
            <a:r>
              <a:rPr lang="mn-MN" sz="20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өсөхөд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хүний амьд явах эрхийн эсрэг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4.5 дахин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өмчлөх эрхийн эсрэг гэмт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хэрэг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(20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хувь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)-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оор, эрүүл мэндийн халдашгүй байдлын гэмт хэрэг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хувь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-аар өссөн нь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голлон нөлөөлөв. </a:t>
            </a:r>
            <a:endParaRPr lang="mn-MN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2999369"/>
            <a:ext cx="8534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учирсан хохирол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оны эхний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төгрөг,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хохирлын хэмжээ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 болж, өмнөх оны мөн үеэс учирсан хохирол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(30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9%)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төгрөгөөр өсч,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нөхөн төлүүлсэн хохирол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(22.4%)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сая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төгрөгөөр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буурсан байна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76600" y="4760639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Гэмт хэргийн улмаас хохирсон иргэд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эхний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сарын байдлаар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болсон байна.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3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741" y="476229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</a:t>
            </a:r>
            <a:r>
              <a:rPr lang="mn-MN" sz="2400" b="1" cap="all" dirty="0">
                <a:solidFill>
                  <a:srgbClr val="002060"/>
                </a:solidFill>
                <a:latin typeface="Arial" panose="020B0604020202020204" pitchFamily="34" charset="0"/>
              </a:rPr>
              <a:t>Ү</a:t>
            </a:r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3002" y="851400"/>
            <a:ext cx="81856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үнийн индекс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оны эцсээс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хувь, өмнөх оны мөн үеэс 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хувиар тус тус өсч, өмнөх сараас 0.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хувиар буурсан </a:t>
            </a:r>
            <a:r>
              <a:rPr lang="mn-MN" sz="1500" dirty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7398" y="1441325"/>
            <a:ext cx="81812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өмнөх оны эцсээс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өсөхөд 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хүнсний бараа, согтууруулах бус ундааны бүлгийн үнэ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согтууруулах ундаа, тамхи, мансууруулах бодисийн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хувцас бөс барааны бүлгийн үнэ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гэр ахуйн тавилга, гэр ахуйн барааны бүлгийн үнэ 2.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хувь, эм тариа, эмнэлэгийн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тээврийн бүлгийн үнэ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.5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амралт, чөлөөт цаг, соёлын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бараа үйлчилгээний бүлгийн үнэ 1.3 хувь,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орон сууц, ус, цахилгаан, хийн болон бусад түлшний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1.8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зочид буудал, нийтийн хоол, дотуур байрны үйлчилгээний бүлгийн үнэ 3.4 хувь, боловсролын үйлчилгээний бүлгийн үнэ 1.5 хувь, бусад бараа, үйлчилгээний бүлгийн үнэ 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хувиар тус тус өссөн нь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нөлөөлжээ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3002" y="4031798"/>
            <a:ext cx="81856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2018 оны 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дугаар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сард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өсөхөд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хүнсний бараа, согтууруулах бус ундааны бүлгийн үнэ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хувь, согтууруулах ундаа, тамхи, мансууруулах бодисийн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2.6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хувцас бөс барааны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9.3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гэр ахуйн тавилга, гэр ахуйн барааны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5.1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эм тариа, эмнэлэгийн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13.0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тээврийн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6.6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амралт, чөлөөт цаг, соёлын бараа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9.4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орон сууц, ус, цахилгаан, хийн болон бусад түлшний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2.7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зочид буудал, нийтийн хоол, дотуур байрны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3.1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хувь, боловсролын үйлчилгээний бүлгийн үнэ 1.5 хувь, бусад бараа, үйлчилгээний бүлгийн үнэ 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.7 </a:t>
            </a:r>
            <a:r>
              <a:rPr lang="mn-M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хувиар тус тус өссөн нь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нөлөөлжээ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852483"/>
            <a:ext cx="2282259" cy="139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0"/>
    </mc:Choice>
    <mc:Fallback xmlns=""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407351"/>
            <a:ext cx="9167088" cy="2552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7444" y="838200"/>
            <a:ext cx="101346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сарын байдлаар нийт 7.0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га талбайд тариалалт хийснээс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5.1 мянган га-д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үр тариа,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57.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га-д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төмс,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29.5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га-д хүнсний ногоо,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 га-д тэжээлийн ургамал, 1.6 мянган га-д техникийн ургамал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тариалсан нь 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төмс 8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12.5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га, хүнсний ногоо 3.2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10.0 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га, үр тариа 2.4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мянган га-гаар тус тус буурсан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7444" y="5303632"/>
            <a:ext cx="101346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8-р сарын байдлаар 31.8 тн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төмс,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22.9 тн хүнсний ногоог хураан авсан нь өмнөх оны мөн үеэс төмс 11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тн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55.0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хүнсний ногоо 12.5 тн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 дахин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-оор тус тус өссөн байна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5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10395856" cy="9081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Банкуудад хадгалуулсан иргэдийн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төгрөгийн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хадгаламжийн хэмжээ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тэрбумаар өсч, өмнөх оны мөн үеэс 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(41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өссөн 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8215" y="3557181"/>
            <a:ext cx="8341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байгууллага, иргэдэд олгосон нийт зээлийн өрийн үлдэгдэл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эхний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сард 13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14.9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оноос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186" y="5858470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Чанаргүй хугацаа хэтэрсэн зээл 2018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эхний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сарын эцэст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эхнээс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(30.1%)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1.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тус тус буурчээ.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00" y="1653241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нийт орлого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эхний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сарын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 (3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.0%)-аар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зарлага санхүүжилт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1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(5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%)-аар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өсчээ.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нэгдсэн төсвийн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татварын болон татварын бус орлого,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орон нутгийн хөгжлийн сангийн орлогын шилжүүлэг,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тусгай зориулалтын шилжүүлэгийн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орлого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4.0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санхүүгийн дэмжлэг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 тус эзэлж байна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5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2010 оны зэрэгцүүлэх үнээр 201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гүйцэтгэлээр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34.4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3.0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тэрбум төгрөгөөр өсчээ. 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3047999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Ангиллаар нь өмнөх онтой харьцуулан авч үзвэл: ц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ахилгаан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дулааны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эрчим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хүч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үйлдвэрлэл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усан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хангамж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ийн салбарынх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0.7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 буюу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буурч, боловсруулах аж үйлдвэрийнх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0.2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 буюу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29.5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хувь, уул уурхай, олборлох аж үйлдвэрийн салбарынх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2.9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тэрбум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г буюу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хувиар  тус тус өссөн байна.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3.1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mn-MN" sz="2000" dirty="0"/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он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ы мөн үеэс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42.6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тэрбум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төгрөгөөр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дээгүүр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гүйцэтгэлтэй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4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00"/>
    </mc:Choice>
    <mc:Fallback xmlns=""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1285</Words>
  <Application>Microsoft Office PowerPoint</Application>
  <PresentationFormat>Widescreen</PresentationFormat>
  <Paragraphs>57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БҮРТГЭЛТЭЙ АЖИЛГҮЙ ИРГЭД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Altantsetseg_Ts</dc:creator>
  <cp:lastModifiedBy>Khad</cp:lastModifiedBy>
  <cp:revision>76</cp:revision>
  <cp:lastPrinted>2018-09-17T04:00:36Z</cp:lastPrinted>
  <dcterms:created xsi:type="dcterms:W3CDTF">2018-06-19T07:44:07Z</dcterms:created>
  <dcterms:modified xsi:type="dcterms:W3CDTF">2018-09-17T04:01:33Z</dcterms:modified>
</cp:coreProperties>
</file>