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35" r:id="rId2"/>
    <p:sldId id="339" r:id="rId3"/>
    <p:sldId id="334" r:id="rId4"/>
    <p:sldId id="342" r:id="rId5"/>
    <p:sldId id="337" r:id="rId6"/>
    <p:sldId id="338" r:id="rId7"/>
    <p:sldId id="326" r:id="rId8"/>
    <p:sldId id="343" r:id="rId9"/>
    <p:sldId id="331" r:id="rId10"/>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p:scale>
          <a:sx n="44" d="100"/>
          <a:sy n="44" d="100"/>
        </p:scale>
        <p:origin x="171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8/14/2018</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8/14/2018</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78476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4535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146617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90169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9</a:t>
            </a:fld>
            <a:endParaRPr lang="en-US"/>
          </a:p>
        </p:txBody>
      </p:sp>
    </p:spTree>
    <p:extLst>
      <p:ext uri="{BB962C8B-B14F-4D97-AF65-F5344CB8AC3E}">
        <p14:creationId xmlns:p14="http://schemas.microsoft.com/office/powerpoint/2010/main" val="354553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8/14/2018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2018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7</a:t>
            </a:r>
            <a:r>
              <a:rPr lang="mn-MN" sz="2800" dirty="0" smtClean="0">
                <a:solidFill>
                  <a:srgbClr val="002060"/>
                </a:solidFill>
                <a:latin typeface="Tahoma" charset="0"/>
                <a:ea typeface="Tahoma" charset="0"/>
                <a:cs typeface="Tahoma" charset="0"/>
              </a:rPr>
              <a:t> </a:t>
            </a:r>
            <a:r>
              <a:rPr lang="mn-MN" sz="2800" dirty="0" smtClean="0">
                <a:solidFill>
                  <a:srgbClr val="002060"/>
                </a:solidFill>
                <a:latin typeface="Tahoma" charset="0"/>
                <a:ea typeface="Tahoma" charset="0"/>
                <a:cs typeface="Tahoma" charset="0"/>
              </a:rPr>
              <a:t>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94131"/>
            <a:chOff x="2119972" y="873371"/>
            <a:chExt cx="5923591" cy="2094131"/>
          </a:xfrm>
        </p:grpSpPr>
        <p:pic>
          <p:nvPicPr>
            <p:cNvPr id="11" name="Picture 10"/>
            <p:cNvPicPr>
              <a:picLocks noChangeAspect="1"/>
            </p:cNvPicPr>
            <p:nvPr/>
          </p:nvPicPr>
          <p:blipFill>
            <a:blip r:embed="rId3"/>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en-US" sz="1600" dirty="0" smtClean="0">
                  <a:solidFill>
                    <a:srgbClr val="00D0A8"/>
                  </a:solidFill>
                  <a:latin typeface="Arial" charset="0"/>
                  <a:ea typeface="Calibri" charset="0"/>
                </a:rPr>
                <a:t>766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646331"/>
            </a:xfrm>
            <a:prstGeom prst="rect">
              <a:avLst/>
            </a:prstGeom>
          </p:spPr>
          <p:txBody>
            <a:bodyPr wrap="square">
              <a:spAutoFit/>
            </a:bodyPr>
            <a:lstStyle/>
            <a:p>
              <a:r>
                <a:rPr lang="en-US" dirty="0" smtClean="0">
                  <a:solidFill>
                    <a:srgbClr val="00B0F0"/>
                  </a:solidFill>
                  <a:latin typeface="Arial" charset="0"/>
                  <a:ea typeface="Calibri" charset="0"/>
                </a:rPr>
                <a:t>244 </a:t>
              </a:r>
              <a:r>
                <a:rPr lang="is-IS" dirty="0" smtClean="0">
                  <a:solidFill>
                    <a:srgbClr val="00B0F0"/>
                  </a:solidFill>
                  <a:latin typeface="Arial" charset="0"/>
                  <a:ea typeface="Calibri" charset="0"/>
                </a:rPr>
                <a:t>нь </a:t>
              </a:r>
              <a:r>
                <a:rPr lang="is-IS" dirty="0">
                  <a:solidFill>
                    <a:srgbClr val="00B0F0"/>
                  </a:solidFill>
                  <a:latin typeface="Arial" charset="0"/>
                  <a:ea typeface="Calibri" charset="0"/>
                </a:rPr>
                <a:t>ажилтай боловч өөр ажил хайж байгаа иргэд</a:t>
              </a:r>
              <a:endParaRPr lang="en-US"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75.8%</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24.2%</a:t>
              </a:r>
              <a:endParaRPr lang="en-US" sz="2800" dirty="0">
                <a:solidFill>
                  <a:srgbClr val="00B0F0"/>
                </a:solidFill>
              </a:endParaRPr>
            </a:p>
          </p:txBody>
        </p:sp>
      </p:grpSp>
      <p:sp>
        <p:nvSpPr>
          <p:cNvPr id="19" name="Rectangle 18"/>
          <p:cNvSpPr/>
          <p:nvPr/>
        </p:nvSpPr>
        <p:spPr>
          <a:xfrm>
            <a:off x="5334000" y="1045601"/>
            <a:ext cx="6553200" cy="1200329"/>
          </a:xfrm>
          <a:prstGeom prst="rect">
            <a:avLst/>
          </a:prstGeom>
        </p:spPr>
        <p:txBody>
          <a:bodyPr wrap="square">
            <a:spAutoFit/>
          </a:bodyPr>
          <a:lstStyle/>
          <a:p>
            <a:pPr algn="just"/>
            <a:r>
              <a:rPr lang="mn-MN" dirty="0">
                <a:latin typeface="Tahoma" charset="0"/>
                <a:ea typeface="Calibri" charset="0"/>
              </a:rPr>
              <a:t>Хөдөлмөр эрхлэлтийн байгууллагад ажил хайж бүртгүүлсэн иргэд </a:t>
            </a:r>
            <a:r>
              <a:rPr lang="mn-MN" dirty="0" smtClean="0">
                <a:latin typeface="Tahoma" charset="0"/>
                <a:ea typeface="Calibri" charset="0"/>
              </a:rPr>
              <a:t>201</a:t>
            </a:r>
            <a:r>
              <a:rPr lang="en-US" dirty="0" smtClean="0">
                <a:latin typeface="Tahoma" charset="0"/>
                <a:ea typeface="Calibri" charset="0"/>
              </a:rPr>
              <a:t>8</a:t>
            </a:r>
            <a:r>
              <a:rPr lang="mn-MN" dirty="0" smtClean="0">
                <a:latin typeface="Tahoma" charset="0"/>
                <a:ea typeface="Calibri" charset="0"/>
              </a:rPr>
              <a:t> </a:t>
            </a:r>
            <a:r>
              <a:rPr lang="mn-MN" dirty="0">
                <a:latin typeface="Tahoma" charset="0"/>
                <a:ea typeface="Calibri" charset="0"/>
              </a:rPr>
              <a:t>оны </a:t>
            </a:r>
            <a:r>
              <a:rPr lang="en-US" dirty="0" smtClean="0">
                <a:latin typeface="Tahoma" charset="0"/>
                <a:ea typeface="Calibri" charset="0"/>
              </a:rPr>
              <a:t>7</a:t>
            </a:r>
            <a:r>
              <a:rPr lang="mn-MN" dirty="0" smtClean="0">
                <a:latin typeface="Tahoma" charset="0"/>
                <a:ea typeface="Calibri" charset="0"/>
              </a:rPr>
              <a:t> дугаар </a:t>
            </a:r>
            <a:r>
              <a:rPr lang="mn-MN" dirty="0">
                <a:latin typeface="Tahoma" charset="0"/>
                <a:ea typeface="Calibri" charset="0"/>
              </a:rPr>
              <a:t>сарын эцэст </a:t>
            </a:r>
            <a:r>
              <a:rPr lang="en-US" dirty="0" smtClean="0">
                <a:latin typeface="Tahoma" charset="0"/>
                <a:ea typeface="Calibri" charset="0"/>
              </a:rPr>
              <a:t>1.0 </a:t>
            </a:r>
            <a:r>
              <a:rPr lang="mn-MN" dirty="0">
                <a:latin typeface="Tahoma" charset="0"/>
                <a:ea typeface="Calibri" charset="0"/>
              </a:rPr>
              <a:t>мянга болсны, </a:t>
            </a:r>
            <a:r>
              <a:rPr lang="en-US" dirty="0" smtClean="0">
                <a:latin typeface="Tahoma" charset="0"/>
                <a:ea typeface="Calibri" charset="0"/>
              </a:rPr>
              <a:t>766</a:t>
            </a:r>
            <a:r>
              <a:rPr lang="mn-MN" dirty="0" smtClean="0">
                <a:latin typeface="Tahoma" charset="0"/>
                <a:ea typeface="Calibri" charset="0"/>
              </a:rPr>
              <a:t> (7</a:t>
            </a:r>
            <a:r>
              <a:rPr lang="en-US" dirty="0" smtClean="0">
                <a:latin typeface="Tahoma" charset="0"/>
                <a:ea typeface="Calibri" charset="0"/>
              </a:rPr>
              <a:t>5</a:t>
            </a:r>
            <a:r>
              <a:rPr lang="mn-MN" dirty="0" smtClean="0">
                <a:latin typeface="Tahoma" charset="0"/>
                <a:ea typeface="Calibri" charset="0"/>
              </a:rPr>
              <a:t>.</a:t>
            </a:r>
            <a:r>
              <a:rPr lang="en-US" dirty="0" smtClean="0">
                <a:latin typeface="Tahoma" charset="0"/>
                <a:ea typeface="Calibri" charset="0"/>
              </a:rPr>
              <a:t>8</a:t>
            </a:r>
            <a:r>
              <a:rPr lang="mn-MN" dirty="0" smtClean="0">
                <a:latin typeface="Tahoma" charset="0"/>
                <a:ea typeface="Calibri" charset="0"/>
              </a:rPr>
              <a:t>%) нь </a:t>
            </a:r>
            <a:r>
              <a:rPr lang="mn-MN" dirty="0">
                <a:latin typeface="Tahoma" charset="0"/>
                <a:ea typeface="Calibri" charset="0"/>
              </a:rPr>
              <a:t>бүртгэлтэй ажилгүй </a:t>
            </a:r>
            <a:r>
              <a:rPr lang="mn-MN" dirty="0" smtClean="0">
                <a:latin typeface="Tahoma" charset="0"/>
                <a:ea typeface="Calibri" charset="0"/>
              </a:rPr>
              <a:t>иргэд, </a:t>
            </a:r>
            <a:r>
              <a:rPr lang="en-US" dirty="0" smtClean="0">
                <a:latin typeface="Tahoma" charset="0"/>
                <a:ea typeface="Calibri" charset="0"/>
              </a:rPr>
              <a:t>244 </a:t>
            </a:r>
            <a:r>
              <a:rPr lang="mn-MN" dirty="0" smtClean="0">
                <a:latin typeface="Tahoma" charset="0"/>
                <a:ea typeface="Calibri" charset="0"/>
              </a:rPr>
              <a:t>(2</a:t>
            </a:r>
            <a:r>
              <a:rPr lang="en-US" dirty="0" smtClean="0">
                <a:latin typeface="Tahoma" charset="0"/>
                <a:ea typeface="Calibri" charset="0"/>
              </a:rPr>
              <a:t>4</a:t>
            </a:r>
            <a:r>
              <a:rPr lang="mn-MN" dirty="0" smtClean="0">
                <a:latin typeface="Tahoma" charset="0"/>
                <a:ea typeface="Calibri" charset="0"/>
              </a:rPr>
              <a:t>.</a:t>
            </a:r>
            <a:r>
              <a:rPr lang="en-US" dirty="0" smtClean="0">
                <a:latin typeface="Tahoma" charset="0"/>
                <a:ea typeface="Calibri" charset="0"/>
              </a:rPr>
              <a:t>2</a:t>
            </a:r>
            <a:r>
              <a:rPr lang="mn-MN" dirty="0" smtClean="0">
                <a:latin typeface="Tahoma" charset="0"/>
                <a:ea typeface="Calibri" charset="0"/>
              </a:rPr>
              <a:t>%) нь </a:t>
            </a:r>
            <a:r>
              <a:rPr lang="mn-MN" dirty="0">
                <a:latin typeface="Tahoma" charset="0"/>
                <a:ea typeface="Calibri" charset="0"/>
              </a:rPr>
              <a:t>ажилтай боловч </a:t>
            </a:r>
            <a:r>
              <a:rPr lang="mn-MN" dirty="0">
                <a:latin typeface="Arial" panose="020B0604020202020204" pitchFamily="34" charset="0"/>
                <a:ea typeface="Calibri" charset="0"/>
              </a:rPr>
              <a:t>өө</a:t>
            </a:r>
            <a:r>
              <a:rPr lang="mn-MN" dirty="0">
                <a:latin typeface="Tahoma" charset="0"/>
                <a:ea typeface="Calibri" charset="0"/>
              </a:rPr>
              <a:t>р ажил хайж байгаа иргэд байна</a:t>
            </a:r>
            <a:r>
              <a:rPr lang="mn-MN" sz="1600" dirty="0">
                <a:latin typeface="Tahoma" charset="0"/>
                <a:ea typeface="Calibri" charset="0"/>
              </a:rPr>
              <a:t>.</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5"/>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6"/>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smtClean="0">
                      <a:solidFill>
                        <a:srgbClr val="002060"/>
                      </a:solidFill>
                      <a:latin typeface="Arial" charset="0"/>
                      <a:ea typeface="Calibri" charset="0"/>
                    </a:rPr>
                    <a:t>1</a:t>
                  </a:r>
                  <a:r>
                    <a:rPr lang="en-US" sz="2800" dirty="0" smtClean="0">
                      <a:solidFill>
                        <a:srgbClr val="002060"/>
                      </a:solidFill>
                      <a:latin typeface="Arial" charset="0"/>
                      <a:ea typeface="Calibri" charset="0"/>
                    </a:rPr>
                    <a:t>8.4%</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6</a:t>
                  </a:r>
                  <a:r>
                    <a:rPr lang="en-US" sz="2800" dirty="0" smtClean="0">
                      <a:solidFill>
                        <a:srgbClr val="00B0F0"/>
                      </a:solidFill>
                      <a:latin typeface="Arial" charset="0"/>
                      <a:ea typeface="Calibri" charset="0"/>
                    </a:rPr>
                    <a:t>.4%</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a:t>
                  </a:r>
                  <a:r>
                    <a:rPr lang="en-US" sz="2800" dirty="0" smtClean="0">
                      <a:solidFill>
                        <a:srgbClr val="00B0F0"/>
                      </a:solidFill>
                      <a:latin typeface="Arial" charset="0"/>
                      <a:ea typeface="Calibri" charset="0"/>
                    </a:rPr>
                    <a:t>9.9%</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923330"/>
          </a:xfrm>
          <a:prstGeom prst="rect">
            <a:avLst/>
          </a:prstGeom>
        </p:spPr>
        <p:txBody>
          <a:bodyPr wrap="square">
            <a:spAutoFit/>
          </a:bodyPr>
          <a:lstStyle/>
          <a:p>
            <a:pPr algn="just"/>
            <a:r>
              <a:rPr lang="en-US" dirty="0" err="1">
                <a:latin typeface="Arial" panose="020B0604020202020204" pitchFamily="34" charset="0"/>
                <a:ea typeface="Calibri" charset="0"/>
              </a:rPr>
              <a:t>Нийт</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бүртгэлтэй</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ажилгүй</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иргэд</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өмнөх</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оны</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мөн</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үеэс</a:t>
            </a:r>
            <a:r>
              <a:rPr lang="en-US" dirty="0">
                <a:latin typeface="Arial" panose="020B0604020202020204" pitchFamily="34" charset="0"/>
                <a:ea typeface="Calibri" charset="0"/>
              </a:rPr>
              <a:t> </a:t>
            </a:r>
            <a:r>
              <a:rPr lang="mn-MN" dirty="0" smtClean="0">
                <a:latin typeface="Arial" panose="020B0604020202020204" pitchFamily="34" charset="0"/>
                <a:ea typeface="Calibri" charset="0"/>
              </a:rPr>
              <a:t>1</a:t>
            </a:r>
            <a:r>
              <a:rPr lang="en-US" dirty="0" smtClean="0">
                <a:latin typeface="Arial" panose="020B0604020202020204" pitchFamily="34" charset="0"/>
                <a:ea typeface="Calibri" charset="0"/>
              </a:rPr>
              <a:t>73 (</a:t>
            </a:r>
            <a:r>
              <a:rPr lang="mn-MN" dirty="0" smtClean="0">
                <a:latin typeface="Arial" panose="020B0604020202020204" pitchFamily="34" charset="0"/>
                <a:ea typeface="Calibri" charset="0"/>
              </a:rPr>
              <a:t>1</a:t>
            </a:r>
            <a:r>
              <a:rPr lang="en-US" dirty="0" smtClean="0">
                <a:latin typeface="Arial" panose="020B0604020202020204" pitchFamily="34" charset="0"/>
                <a:ea typeface="Calibri" charset="0"/>
              </a:rPr>
              <a:t>8.4%) </a:t>
            </a:r>
            <a:r>
              <a:rPr lang="en-US" dirty="0" err="1" smtClean="0">
                <a:latin typeface="Arial" panose="020B0604020202020204" pitchFamily="34" charset="0"/>
                <a:ea typeface="Calibri" charset="0"/>
              </a:rPr>
              <a:t>хүнээр</a:t>
            </a:r>
            <a:r>
              <a:rPr lang="en-US" dirty="0" smtClean="0">
                <a:latin typeface="Arial" panose="020B0604020202020204" pitchFamily="34" charset="0"/>
                <a:ea typeface="Calibri" charset="0"/>
              </a:rPr>
              <a:t>, </a:t>
            </a:r>
            <a:r>
              <a:rPr lang="en-US" dirty="0" err="1">
                <a:latin typeface="Arial" panose="020B0604020202020204" pitchFamily="34" charset="0"/>
                <a:ea typeface="Calibri" charset="0"/>
              </a:rPr>
              <a:t>өмнөх</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сараас</a:t>
            </a:r>
            <a:r>
              <a:rPr lang="en-US" dirty="0">
                <a:latin typeface="Arial" panose="020B0604020202020204" pitchFamily="34" charset="0"/>
                <a:ea typeface="Calibri" charset="0"/>
              </a:rPr>
              <a:t> </a:t>
            </a:r>
            <a:r>
              <a:rPr lang="en-US" dirty="0" smtClean="0">
                <a:latin typeface="Arial" panose="020B0604020202020204" pitchFamily="34" charset="0"/>
                <a:ea typeface="Calibri" charset="0"/>
              </a:rPr>
              <a:t>52 (</a:t>
            </a:r>
            <a:r>
              <a:rPr lang="mn-MN" dirty="0" smtClean="0">
                <a:latin typeface="Arial" panose="020B0604020202020204" pitchFamily="34" charset="0"/>
                <a:ea typeface="Calibri" charset="0"/>
              </a:rPr>
              <a:t>6</a:t>
            </a:r>
            <a:r>
              <a:rPr lang="en-US" dirty="0" smtClean="0">
                <a:latin typeface="Arial" panose="020B0604020202020204" pitchFamily="34" charset="0"/>
                <a:ea typeface="Calibri" charset="0"/>
              </a:rPr>
              <a:t>.4%) </a:t>
            </a:r>
            <a:r>
              <a:rPr lang="en-US" dirty="0" err="1" smtClean="0">
                <a:latin typeface="Arial" panose="020B0604020202020204" pitchFamily="34" charset="0"/>
                <a:ea typeface="Calibri" charset="0"/>
              </a:rPr>
              <a:t>хүнээр</a:t>
            </a:r>
            <a:r>
              <a:rPr lang="mn-MN" dirty="0" smtClean="0">
                <a:latin typeface="Arial" panose="020B0604020202020204" pitchFamily="34" charset="0"/>
                <a:ea typeface="Calibri" charset="0"/>
              </a:rPr>
              <a:t> тус тус буурч</a:t>
            </a:r>
            <a:r>
              <a:rPr lang="en-US" dirty="0" smtClean="0">
                <a:latin typeface="Arial" panose="020B0604020202020204" pitchFamily="34" charset="0"/>
                <a:ea typeface="Calibri" charset="0"/>
              </a:rPr>
              <a:t>, 766 </a:t>
            </a:r>
            <a:r>
              <a:rPr lang="en-US" dirty="0" err="1">
                <a:latin typeface="Arial" panose="020B0604020202020204" pitchFamily="34" charset="0"/>
                <a:ea typeface="Calibri" charset="0"/>
              </a:rPr>
              <a:t>бол</a:t>
            </a:r>
            <a:r>
              <a:rPr lang="mn-MN" dirty="0">
                <a:latin typeface="Arial" panose="020B0604020202020204" pitchFamily="34" charset="0"/>
                <a:ea typeface="Calibri" charset="0"/>
              </a:rPr>
              <a:t>сны </a:t>
            </a:r>
            <a:r>
              <a:rPr lang="en-US" dirty="0" smtClean="0">
                <a:latin typeface="Arial" panose="020B0604020202020204" pitchFamily="34" charset="0"/>
                <a:ea typeface="Calibri" charset="0"/>
              </a:rPr>
              <a:t>382 (</a:t>
            </a:r>
            <a:r>
              <a:rPr lang="mn-MN" dirty="0" smtClean="0">
                <a:latin typeface="Arial" panose="020B0604020202020204" pitchFamily="34" charset="0"/>
                <a:ea typeface="Calibri" charset="0"/>
              </a:rPr>
              <a:t>4</a:t>
            </a:r>
            <a:r>
              <a:rPr lang="en-US" dirty="0" smtClean="0">
                <a:latin typeface="Arial" panose="020B0604020202020204" pitchFamily="34" charset="0"/>
                <a:ea typeface="Calibri" charset="0"/>
              </a:rPr>
              <a:t>9</a:t>
            </a:r>
            <a:r>
              <a:rPr lang="mn-MN" dirty="0" smtClean="0">
                <a:latin typeface="Arial" panose="020B0604020202020204" pitchFamily="34" charset="0"/>
                <a:ea typeface="Calibri" charset="0"/>
              </a:rPr>
              <a:t>.</a:t>
            </a:r>
            <a:r>
              <a:rPr lang="en-US" dirty="0" smtClean="0">
                <a:latin typeface="Arial" panose="020B0604020202020204" pitchFamily="34" charset="0"/>
                <a:ea typeface="Calibri" charset="0"/>
              </a:rPr>
              <a:t>9%) </a:t>
            </a:r>
            <a:r>
              <a:rPr lang="en-US" dirty="0" err="1" smtClean="0">
                <a:latin typeface="Arial" panose="020B0604020202020204" pitchFamily="34" charset="0"/>
                <a:ea typeface="Calibri" charset="0"/>
              </a:rPr>
              <a:t>нь</a:t>
            </a:r>
            <a:r>
              <a:rPr lang="en-US" dirty="0" smtClean="0">
                <a:latin typeface="Arial" panose="020B0604020202020204" pitchFamily="34" charset="0"/>
                <a:ea typeface="Calibri" charset="0"/>
              </a:rPr>
              <a:t> </a:t>
            </a:r>
            <a:r>
              <a:rPr lang="en-US" dirty="0" err="1">
                <a:latin typeface="Arial" panose="020B0604020202020204" pitchFamily="34" charset="0"/>
                <a:ea typeface="Calibri" charset="0"/>
              </a:rPr>
              <a:t>эмэгтэйчүүд</a:t>
            </a:r>
            <a:r>
              <a:rPr lang="en-US" dirty="0">
                <a:latin typeface="Arial" panose="020B0604020202020204" pitchFamily="34" charset="0"/>
                <a:ea typeface="Calibri" charset="0"/>
              </a:rPr>
              <a:t> </a:t>
            </a:r>
            <a:r>
              <a:rPr lang="en-US" dirty="0" err="1">
                <a:latin typeface="Arial" panose="020B0604020202020204" pitchFamily="34" charset="0"/>
                <a:ea typeface="Calibri" charset="0"/>
              </a:rPr>
              <a:t>байна</a:t>
            </a:r>
            <a:r>
              <a:rPr lang="en-US" sz="1600" dirty="0">
                <a:latin typeface="Arial" panose="020B0604020202020204" pitchFamily="34" charset="0"/>
                <a:ea typeface="Calibri" charset="0"/>
              </a:rPr>
              <a:t>. </a:t>
            </a:r>
          </a:p>
        </p:txBody>
      </p:sp>
      <p:pic>
        <p:nvPicPr>
          <p:cNvPr id="33" name="Picture 32"/>
          <p:cNvPicPr>
            <a:picLocks noChangeAspect="1"/>
          </p:cNvPicPr>
          <p:nvPr/>
        </p:nvPicPr>
        <p:blipFill>
          <a:blip r:embed="rId7"/>
          <a:stretch>
            <a:fillRect/>
          </a:stretch>
        </p:blipFill>
        <p:spPr>
          <a:xfrm>
            <a:off x="1371600" y="5181600"/>
            <a:ext cx="3048000" cy="853548"/>
          </a:xfrm>
          <a:prstGeom prst="rect">
            <a:avLst/>
          </a:prstGeom>
        </p:spPr>
      </p:pic>
      <p:sp>
        <p:nvSpPr>
          <p:cNvPr id="34" name="Rectangle 33"/>
          <p:cNvSpPr/>
          <p:nvPr/>
        </p:nvSpPr>
        <p:spPr>
          <a:xfrm>
            <a:off x="5334000" y="5002429"/>
            <a:ext cx="6553200" cy="1477328"/>
          </a:xfrm>
          <a:prstGeom prst="rect">
            <a:avLst/>
          </a:prstGeom>
        </p:spPr>
        <p:txBody>
          <a:bodyPr wrap="square">
            <a:spAutoFit/>
          </a:bodyPr>
          <a:lstStyle/>
          <a:p>
            <a:pPr algn="just"/>
            <a:r>
              <a:rPr lang="en-US" dirty="0" err="1" smtClean="0">
                <a:latin typeface="Arial" panose="020B0604020202020204" pitchFamily="34" charset="0"/>
                <a:ea typeface="Tahoma" panose="020B0604030504040204" pitchFamily="34" charset="0"/>
                <a:cs typeface="Tahoma" panose="020B0604030504040204" pitchFamily="34" charset="0"/>
              </a:rPr>
              <a:t>Аймг</a:t>
            </a:r>
            <a:r>
              <a:rPr lang="mn-MN" dirty="0" smtClean="0">
                <a:latin typeface="Arial" panose="020B0604020202020204" pitchFamily="34" charset="0"/>
                <a:ea typeface="Tahoma" panose="020B0604030504040204" pitchFamily="34" charset="0"/>
                <a:cs typeface="Tahoma" panose="020B0604030504040204" pitchFamily="34" charset="0"/>
              </a:rPr>
              <a:t>ийн </a:t>
            </a:r>
            <a:r>
              <a:rPr lang="en-US" dirty="0" err="1" smtClean="0">
                <a:latin typeface="Arial" panose="020B0604020202020204" pitchFamily="34" charset="0"/>
                <a:ea typeface="Tahoma" panose="020B0604030504040204" pitchFamily="34" charset="0"/>
                <a:cs typeface="Tahoma" panose="020B0604030504040204" pitchFamily="34" charset="0"/>
              </a:rPr>
              <a:t>хөдөлмөр</a:t>
            </a:r>
            <a:r>
              <a:rPr lang="en-US" dirty="0" smtClean="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эрхлэлтийн</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байгууллагад</a:t>
            </a:r>
            <a:r>
              <a:rPr lang="en-US" dirty="0">
                <a:latin typeface="Arial" panose="020B0604020202020204" pitchFamily="34" charset="0"/>
                <a:ea typeface="Tahoma" panose="020B0604030504040204" pitchFamily="34" charset="0"/>
                <a:cs typeface="Tahoma" panose="020B0604030504040204" pitchFamily="34" charset="0"/>
              </a:rPr>
              <a:t> </a:t>
            </a:r>
            <a:r>
              <a:rPr lang="en-US" dirty="0" smtClean="0">
                <a:latin typeface="Arial" panose="020B0604020202020204" pitchFamily="34" charset="0"/>
                <a:ea typeface="Tahoma" panose="020B0604030504040204" pitchFamily="34" charset="0"/>
                <a:cs typeface="Tahoma" panose="020B0604030504040204" pitchFamily="34" charset="0"/>
              </a:rPr>
              <a:t>201</a:t>
            </a:r>
            <a:r>
              <a:rPr lang="mn-MN" dirty="0" smtClean="0">
                <a:latin typeface="Arial" panose="020B0604020202020204" pitchFamily="34" charset="0"/>
                <a:ea typeface="Tahoma" panose="020B0604030504040204" pitchFamily="34" charset="0"/>
                <a:cs typeface="Tahoma" panose="020B0604030504040204" pitchFamily="34" charset="0"/>
              </a:rPr>
              <a:t>8</a:t>
            </a:r>
            <a:r>
              <a:rPr lang="en-US" dirty="0" smtClean="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оны</a:t>
            </a:r>
            <a:r>
              <a:rPr lang="en-US" dirty="0">
                <a:latin typeface="Arial" panose="020B0604020202020204" pitchFamily="34" charset="0"/>
                <a:ea typeface="Tahoma" panose="020B0604030504040204" pitchFamily="34" charset="0"/>
                <a:cs typeface="Tahoma" panose="020B0604030504040204" pitchFamily="34" charset="0"/>
              </a:rPr>
              <a:t> </a:t>
            </a:r>
            <a:r>
              <a:rPr lang="mn-MN" dirty="0" smtClean="0">
                <a:latin typeface="Arial" panose="020B0604020202020204" pitchFamily="34" charset="0"/>
                <a:ea typeface="Tahoma" panose="020B0604030504040204" pitchFamily="34" charset="0"/>
                <a:cs typeface="Tahoma" panose="020B0604030504040204" pitchFamily="34" charset="0"/>
              </a:rPr>
              <a:t>эхний </a:t>
            </a:r>
            <a:r>
              <a:rPr lang="en-US" dirty="0" smtClean="0">
                <a:latin typeface="Arial" panose="020B0604020202020204" pitchFamily="34" charset="0"/>
                <a:ea typeface="Tahoma" panose="020B0604030504040204" pitchFamily="34" charset="0"/>
                <a:cs typeface="Tahoma" panose="020B0604030504040204" pitchFamily="34" charset="0"/>
              </a:rPr>
              <a:t>7 </a:t>
            </a:r>
            <a:r>
              <a:rPr lang="mn-MN" dirty="0">
                <a:latin typeface="Arial" panose="020B0604020202020204" pitchFamily="34" charset="0"/>
                <a:ea typeface="Tahoma" panose="020B0604030504040204" pitchFamily="34" charset="0"/>
                <a:cs typeface="Tahoma" panose="020B0604030504040204" pitchFamily="34" charset="0"/>
              </a:rPr>
              <a:t>сард</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ажилгүй</a:t>
            </a:r>
            <a:r>
              <a:rPr lang="en-US" dirty="0">
                <a:latin typeface="Arial" panose="020B0604020202020204" pitchFamily="34" charset="0"/>
                <a:ea typeface="Tahoma" panose="020B0604030504040204" pitchFamily="34" charset="0"/>
                <a:cs typeface="Tahoma" panose="020B0604030504040204" pitchFamily="34" charset="0"/>
              </a:rPr>
              <a:t> </a:t>
            </a:r>
            <a:r>
              <a:rPr lang="mn-MN" dirty="0" smtClean="0">
                <a:latin typeface="Arial" panose="020B0604020202020204" pitchFamily="34" charset="0"/>
                <a:ea typeface="Tahoma" panose="020B0604030504040204" pitchFamily="34" charset="0"/>
                <a:cs typeface="Tahoma" panose="020B0604030504040204" pitchFamily="34" charset="0"/>
              </a:rPr>
              <a:t>1</a:t>
            </a:r>
            <a:r>
              <a:rPr lang="en-US" dirty="0" smtClean="0">
                <a:latin typeface="Arial" panose="020B0604020202020204" pitchFamily="34" charset="0"/>
                <a:ea typeface="Tahoma" panose="020B0604030504040204" pitchFamily="34" charset="0"/>
                <a:cs typeface="Tahoma" panose="020B0604030504040204" pitchFamily="34" charset="0"/>
              </a:rPr>
              <a:t>900 </a:t>
            </a:r>
            <a:r>
              <a:rPr lang="en-US" dirty="0" err="1" smtClean="0">
                <a:latin typeface="Arial" panose="020B0604020202020204" pitchFamily="34" charset="0"/>
                <a:ea typeface="Tahoma" panose="020B0604030504040204" pitchFamily="34" charset="0"/>
                <a:cs typeface="Tahoma" panose="020B0604030504040204" pitchFamily="34" charset="0"/>
              </a:rPr>
              <a:t>иргэн</a:t>
            </a:r>
            <a:r>
              <a:rPr lang="en-US" dirty="0" smtClean="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шинээр</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бүртгүүлж</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бүртгэлтэй</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smtClean="0">
                <a:latin typeface="Arial" panose="020B0604020202020204" pitchFamily="34" charset="0"/>
                <a:ea typeface="Tahoma" panose="020B0604030504040204" pitchFamily="34" charset="0"/>
                <a:cs typeface="Tahoma" panose="020B0604030504040204" pitchFamily="34" charset="0"/>
              </a:rPr>
              <a:t>байсан</a:t>
            </a:r>
            <a:r>
              <a:rPr lang="en-US" dirty="0">
                <a:latin typeface="Arial" panose="020B0604020202020204" pitchFamily="34" charset="0"/>
                <a:ea typeface="Tahoma" panose="020B0604030504040204" pitchFamily="34" charset="0"/>
                <a:cs typeface="Tahoma" panose="020B0604030504040204" pitchFamily="34" charset="0"/>
              </a:rPr>
              <a:t> </a:t>
            </a:r>
            <a:r>
              <a:rPr lang="en-US" dirty="0" smtClean="0">
                <a:latin typeface="Arial" panose="020B0604020202020204" pitchFamily="34" charset="0"/>
                <a:ea typeface="Tahoma" panose="020B0604030504040204" pitchFamily="34" charset="0"/>
                <a:cs typeface="Tahoma" panose="020B0604030504040204" pitchFamily="34" charset="0"/>
              </a:rPr>
              <a:t>523 </a:t>
            </a:r>
            <a:r>
              <a:rPr lang="en-US" dirty="0" err="1" smtClean="0">
                <a:latin typeface="Arial" panose="020B0604020202020204" pitchFamily="34" charset="0"/>
                <a:ea typeface="Tahoma" panose="020B0604030504040204" pitchFamily="34" charset="0"/>
                <a:cs typeface="Tahoma" panose="020B0604030504040204" pitchFamily="34" charset="0"/>
              </a:rPr>
              <a:t>иргэн</a:t>
            </a:r>
            <a:r>
              <a:rPr lang="en-US" dirty="0" smtClean="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ажилд</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зуучлагдан</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smtClean="0">
                <a:latin typeface="Arial" panose="020B0604020202020204" pitchFamily="34" charset="0"/>
                <a:ea typeface="Tahoma" panose="020B0604030504040204" pitchFamily="34" charset="0"/>
                <a:cs typeface="Tahoma" panose="020B0604030504040204" pitchFamily="34" charset="0"/>
              </a:rPr>
              <a:t>орж</a:t>
            </a:r>
            <a:r>
              <a:rPr lang="en-US" dirty="0" smtClean="0">
                <a:latin typeface="Arial" panose="020B0604020202020204" pitchFamily="34" charset="0"/>
                <a:ea typeface="Tahoma" panose="020B0604030504040204" pitchFamily="34" charset="0"/>
                <a:cs typeface="Tahoma" panose="020B0604030504040204" pitchFamily="34" charset="0"/>
              </a:rPr>
              <a:t>,</a:t>
            </a:r>
            <a:r>
              <a:rPr lang="mn-MN" dirty="0" smtClean="0">
                <a:latin typeface="Arial" panose="020B0604020202020204" pitchFamily="34" charset="0"/>
                <a:ea typeface="Tahoma" panose="020B0604030504040204" pitchFamily="34" charset="0"/>
                <a:cs typeface="Tahoma" panose="020B0604030504040204" pitchFamily="34" charset="0"/>
              </a:rPr>
              <a:t> 19</a:t>
            </a:r>
            <a:r>
              <a:rPr lang="en-US" dirty="0" smtClean="0">
                <a:latin typeface="Arial" panose="020B0604020202020204" pitchFamily="34" charset="0"/>
                <a:ea typeface="Tahoma" panose="020B0604030504040204" pitchFamily="34" charset="0"/>
                <a:cs typeface="Tahoma" panose="020B0604030504040204" pitchFamily="34" charset="0"/>
              </a:rPr>
              <a:t>29 </a:t>
            </a:r>
            <a:r>
              <a:rPr lang="en-US" dirty="0" err="1">
                <a:latin typeface="Arial" panose="020B0604020202020204" pitchFamily="34" charset="0"/>
                <a:ea typeface="Tahoma" panose="020B0604030504040204" pitchFamily="34" charset="0"/>
                <a:cs typeface="Tahoma" panose="020B0604030504040204" pitchFamily="34" charset="0"/>
              </a:rPr>
              <a:t>иргэн</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ажил</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идэвхтэй</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хайхгүй</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байгаа</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шалтгаанаар</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бүртгэлээс</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хасагдсан</a:t>
            </a:r>
            <a:r>
              <a:rPr lang="en-US" dirty="0">
                <a:latin typeface="Arial" panose="020B0604020202020204" pitchFamily="34" charset="0"/>
                <a:ea typeface="Tahoma" panose="020B0604030504040204" pitchFamily="34" charset="0"/>
                <a:cs typeface="Tahoma" panose="020B0604030504040204" pitchFamily="34" charset="0"/>
              </a:rPr>
              <a:t> </a:t>
            </a:r>
            <a:r>
              <a:rPr lang="en-US" dirty="0" err="1">
                <a:latin typeface="Arial" panose="020B0604020202020204" pitchFamily="34" charset="0"/>
                <a:ea typeface="Tahoma" panose="020B0604030504040204" pitchFamily="34" charset="0"/>
                <a:cs typeface="Tahoma" panose="020B0604030504040204" pitchFamily="34" charset="0"/>
              </a:rPr>
              <a:t>байна</a:t>
            </a:r>
            <a:r>
              <a:rPr lang="en-US" dirty="0">
                <a:latin typeface="Arial" panose="020B060402020202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en-US" sz="1600" dirty="0" smtClean="0">
                <a:solidFill>
                  <a:srgbClr val="00D0A8"/>
                </a:solidFill>
                <a:effectLst/>
                <a:latin typeface="Tahoma" charset="0"/>
                <a:ea typeface="Calibri" charset="0"/>
              </a:rPr>
              <a:t>523</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8"/>
          <a:stretch>
            <a:fillRect/>
          </a:stretch>
        </p:blipFill>
        <p:spPr>
          <a:xfrm>
            <a:off x="4419600" y="5181600"/>
            <a:ext cx="533400" cy="88120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a16="http://schemas.microsoft.com/office/drawing/2014/main" xmlns="" id="{ADAF6DE4-563A-430B-8B65-056AE5B5D541}"/>
              </a:ext>
            </a:extLst>
          </p:cNvPr>
          <p:cNvSpPr/>
          <p:nvPr/>
        </p:nvSpPr>
        <p:spPr>
          <a:xfrm>
            <a:off x="6514359" y="4221321"/>
            <a:ext cx="5372841" cy="729430"/>
          </a:xfrm>
          <a:prstGeom prst="rect">
            <a:avLst/>
          </a:prstGeom>
        </p:spPr>
        <p:txBody>
          <a:bodyPr wrap="square">
            <a:spAutoFit/>
          </a:bodyPr>
          <a:lstStyle/>
          <a:p>
            <a:pPr indent="457200"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dirty="0" smtClean="0">
                <a:latin typeface="Tahoma" panose="020B0604030504040204" pitchFamily="34" charset="0"/>
                <a:ea typeface="Tahoma" panose="020B0604030504040204" pitchFamily="34" charset="0"/>
                <a:cs typeface="Tahoma" panose="020B0604030504040204" pitchFamily="34" charset="0"/>
              </a:rPr>
              <a:t>5</a:t>
            </a:r>
            <a:r>
              <a:rPr lang="en-US" dirty="0" smtClean="0">
                <a:latin typeface="Tahoma" panose="020B0604030504040204" pitchFamily="34" charset="0"/>
                <a:ea typeface="Tahoma" panose="020B0604030504040204" pitchFamily="34" charset="0"/>
                <a:cs typeface="Tahoma" panose="020B0604030504040204" pitchFamily="34" charset="0"/>
              </a:rPr>
              <a:t>8</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8</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6"/>
          <a:stretch>
            <a:fillRect/>
          </a:stretch>
        </p:blipFill>
        <p:spPr>
          <a:xfrm>
            <a:off x="3448738" y="1477655"/>
            <a:ext cx="437462" cy="884545"/>
          </a:xfrm>
          <a:prstGeom prst="rect">
            <a:avLst/>
          </a:prstGeom>
        </p:spPr>
      </p:pic>
    </p:spTree>
    <p:extLst>
      <p:ext uri="{BB962C8B-B14F-4D97-AF65-F5344CB8AC3E}">
        <p14:creationId xmlns:p14="http://schemas.microsoft.com/office/powerpoint/2010/main" val="2423675512"/>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a:stretch>
            <a:fillRect/>
          </a:stretch>
        </p:blipFill>
        <p:spPr>
          <a:xfrm>
            <a:off x="914400" y="990600"/>
            <a:ext cx="10591800" cy="6172200"/>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эхний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787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793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100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эхний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3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гарч өмнөх оноос 2 хүүхдээр нэмэгджээ.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эхний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7-р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сард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456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401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53.2%)-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буурахад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гар хөл амны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28 (10.9%)-</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оор,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салхинцэцгээр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131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49.8%)-</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өөр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13.1.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нас баралт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3.3</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пунктээр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нас баралт</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пунктээр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тус тус өсчээ.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938992"/>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a:latin typeface="Arial" panose="020B0604020202020204" pitchFamily="34" charset="0"/>
                <a:cs typeface="Arial" panose="020B0604020202020204" pitchFamily="34" charset="0"/>
              </a:rPr>
              <a:t>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en-US" sz="2000" dirty="0" smtClean="0">
                <a:latin typeface="Arial" panose="020B0604020202020204" pitchFamily="34" charset="0"/>
                <a:cs typeface="Arial" panose="020B0604020202020204" pitchFamily="34" charset="0"/>
              </a:rPr>
              <a:t>212</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en-US" sz="2000" dirty="0" smtClean="0">
                <a:latin typeface="Arial" panose="020B0604020202020204" pitchFamily="34" charset="0"/>
                <a:cs typeface="Arial" panose="020B0604020202020204" pitchFamily="34" charset="0"/>
              </a:rPr>
              <a:t>29</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15.9</a:t>
            </a:r>
            <a:r>
              <a:rPr lang="mn-MN" sz="2000" dirty="0" smtClean="0">
                <a:latin typeface="Arial" panose="020B0604020202020204" pitchFamily="34" charset="0"/>
                <a:cs typeface="Arial" panose="020B0604020202020204" pitchFamily="34" charset="0"/>
              </a:rPr>
              <a:t>%)-өөр өсчээ.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өсөхөд </a:t>
            </a:r>
            <a:r>
              <a:rPr lang="mn-MN" sz="2000" dirty="0" smtClean="0">
                <a:latin typeface="Arial" panose="020B0604020202020204" pitchFamily="34" charset="0"/>
                <a:cs typeface="Arial" panose="020B0604020202020204" pitchFamily="34" charset="0"/>
              </a:rPr>
              <a:t>хүний амьд явах эрхийн эсрэг </a:t>
            </a:r>
            <a:r>
              <a:rPr lang="en-US" sz="2000" dirty="0" err="1" smtClean="0">
                <a:latin typeface="Arial" panose="020B0604020202020204" pitchFamily="34" charset="0"/>
                <a:cs typeface="Arial" panose="020B0604020202020204" pitchFamily="34" charset="0"/>
              </a:rPr>
              <a:t>гэмт</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7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4.5 дахин</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өмчлөх эрхийн эсрэг гэмт </a:t>
            </a:r>
            <a:r>
              <a:rPr lang="mn-MN" sz="2000" dirty="0">
                <a:latin typeface="Arial" panose="020B0604020202020204" pitchFamily="34" charset="0"/>
                <a:cs typeface="Arial" panose="020B0604020202020204" pitchFamily="34" charset="0"/>
              </a:rPr>
              <a:t>хэрэг </a:t>
            </a:r>
            <a:r>
              <a:rPr lang="mn-MN" sz="2000" dirty="0" smtClean="0">
                <a:latin typeface="Arial" panose="020B0604020202020204" pitchFamily="34" charset="0"/>
                <a:cs typeface="Arial" panose="020B0604020202020204" pitchFamily="34" charset="0"/>
              </a:rPr>
              <a:t>20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28.5 хувь</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оор, эрүүл мэндийн халдашгүй байдлын гэмт хэрэг  8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10.9 хувь</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-аар өссөн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2902578"/>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2018 оны эхний 7</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406.8 сая төгрөг, </a:t>
            </a:r>
            <a:r>
              <a:rPr lang="mn-MN" sz="2000" dirty="0">
                <a:latin typeface="Arial" panose="020B0604020202020204" pitchFamily="34" charset="0"/>
                <a:cs typeface="Arial" panose="020B0604020202020204" pitchFamily="34" charset="0"/>
              </a:rPr>
              <a:t>нөхөн төлүүлсэн хохирлын хэмжээ </a:t>
            </a:r>
            <a:r>
              <a:rPr lang="mn-MN" sz="2000" dirty="0" smtClean="0">
                <a:latin typeface="Arial" panose="020B0604020202020204" pitchFamily="34" charset="0"/>
                <a:cs typeface="Arial" panose="020B0604020202020204" pitchFamily="34" charset="0"/>
              </a:rPr>
              <a:t>169.2 сая </a:t>
            </a:r>
            <a:r>
              <a:rPr lang="mn-MN" sz="2000" dirty="0">
                <a:latin typeface="Arial" panose="020B0604020202020204" pitchFamily="34" charset="0"/>
                <a:cs typeface="Arial" panose="020B0604020202020204" pitchFamily="34" charset="0"/>
              </a:rPr>
              <a:t>төгрөг болж, өмнөх оны мөн үеэс учирсан хохирол </a:t>
            </a:r>
            <a:r>
              <a:rPr lang="mn-MN" sz="2000" dirty="0" smtClean="0">
                <a:latin typeface="Arial" panose="020B0604020202020204" pitchFamily="34" charset="0"/>
                <a:cs typeface="Arial" panose="020B0604020202020204" pitchFamily="34" charset="0"/>
              </a:rPr>
              <a:t>118.8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41.3</a:t>
            </a:r>
            <a:r>
              <a:rPr lang="en-US"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сая төгрөгөөр өсч, </a:t>
            </a:r>
            <a:r>
              <a:rPr lang="mn-MN" sz="2000" dirty="0">
                <a:latin typeface="Arial" panose="020B0604020202020204" pitchFamily="34" charset="0"/>
                <a:cs typeface="Arial" panose="020B0604020202020204" pitchFamily="34" charset="0"/>
              </a:rPr>
              <a:t>нөхөн төлүүлсэн хохирол </a:t>
            </a:r>
            <a:r>
              <a:rPr lang="mn-MN" sz="2000" dirty="0" smtClean="0">
                <a:latin typeface="Arial" panose="020B0604020202020204" pitchFamily="34" charset="0"/>
                <a:cs typeface="Arial" panose="020B0604020202020204" pitchFamily="34" charset="0"/>
              </a:rPr>
              <a:t>32.8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16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сая </a:t>
            </a:r>
            <a:r>
              <a:rPr lang="mn-MN" sz="2000" dirty="0">
                <a:latin typeface="Arial" panose="020B0604020202020204" pitchFamily="34" charset="0"/>
                <a:cs typeface="Arial" panose="020B0604020202020204" pitchFamily="34" charset="0"/>
              </a:rPr>
              <a:t>төгрөгөөр </a:t>
            </a:r>
            <a:r>
              <a:rPr lang="mn-MN" sz="2000" dirty="0" smtClean="0">
                <a:latin typeface="Arial" panose="020B0604020202020204" pitchFamily="34" charset="0"/>
                <a:cs typeface="Arial" panose="020B0604020202020204" pitchFamily="34" charset="0"/>
              </a:rPr>
              <a:t>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76600" y="4760639"/>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7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89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279503520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a:t>
            </a:r>
            <a:r>
              <a:rPr lang="mn-MN" dirty="0" smtClean="0">
                <a:latin typeface="Tahoma" panose="020B0604030504040204" pitchFamily="34" charset="0"/>
                <a:ea typeface="Tahoma" panose="020B0604030504040204" pitchFamily="34" charset="0"/>
                <a:cs typeface="Tahoma" panose="020B0604030504040204" pitchFamily="34" charset="0"/>
              </a:rPr>
              <a:t>трөгийн </a:t>
            </a:r>
            <a:r>
              <a:rPr lang="mn-MN" dirty="0">
                <a:latin typeface="Tahoma" panose="020B0604030504040204" pitchFamily="34" charset="0"/>
                <a:ea typeface="Tahoma" panose="020B0604030504040204" pitchFamily="34" charset="0"/>
                <a:cs typeface="Tahoma" panose="020B0604030504040204" pitchFamily="34" charset="0"/>
              </a:rPr>
              <a:t>хадгаламжийн хэмжээ </a:t>
            </a:r>
            <a:r>
              <a:rPr lang="en-US" dirty="0" smtClean="0">
                <a:latin typeface="Tahoma" panose="020B0604030504040204" pitchFamily="34" charset="0"/>
                <a:ea typeface="Tahoma" panose="020B0604030504040204" pitchFamily="34" charset="0"/>
                <a:cs typeface="Tahoma" panose="020B0604030504040204" pitchFamily="34" charset="0"/>
              </a:rPr>
              <a:t>6</a:t>
            </a:r>
            <a:r>
              <a:rPr lang="mn-MN" dirty="0" smtClean="0">
                <a:latin typeface="Tahoma" panose="020B0604030504040204" pitchFamily="34" charset="0"/>
                <a:ea typeface="Tahoma" panose="020B0604030504040204" pitchFamily="34" charset="0"/>
                <a:cs typeface="Tahoma" panose="020B0604030504040204" pitchFamily="34" charset="0"/>
              </a:rPr>
              <a:t>6</a:t>
            </a:r>
            <a:r>
              <a:rPr lang="mn-MN"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8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эхнээс 10,1(17.9%) </a:t>
            </a:r>
            <a:r>
              <a:rPr lang="mn-MN" dirty="0" smtClean="0">
                <a:latin typeface="Tahoma" panose="020B0604030504040204" pitchFamily="34" charset="0"/>
                <a:ea typeface="Tahoma" panose="020B0604030504040204" pitchFamily="34" charset="0"/>
                <a:cs typeface="Tahoma" panose="020B0604030504040204" pitchFamily="34" charset="0"/>
              </a:rPr>
              <a:t>тэрбумаар өсч, өнмөх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19.5 (41,1%)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өссөн 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18215" y="3557181"/>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 эхний </a:t>
            </a:r>
            <a:r>
              <a:rPr lang="mn-MN" dirty="0" smtClean="0">
                <a:latin typeface="Tahoma" panose="020B0604030504040204" pitchFamily="34" charset="0"/>
                <a:ea typeface="Tahoma" panose="020B0604030504040204" pitchFamily="34" charset="0"/>
                <a:cs typeface="Tahoma" panose="020B0604030504040204" pitchFamily="34" charset="0"/>
              </a:rPr>
              <a:t>7 </a:t>
            </a:r>
            <a:r>
              <a:rPr lang="mn-MN" dirty="0" smtClean="0">
                <a:latin typeface="Tahoma" panose="020B0604030504040204" pitchFamily="34" charset="0"/>
                <a:ea typeface="Tahoma" panose="020B0604030504040204" pitchFamily="34" charset="0"/>
                <a:cs typeface="Tahoma" panose="020B0604030504040204" pitchFamily="34" charset="0"/>
              </a:rPr>
              <a:t>сард </a:t>
            </a:r>
            <a:r>
              <a:rPr lang="mn-MN" dirty="0" smtClean="0">
                <a:latin typeface="Tahoma" panose="020B0604030504040204" pitchFamily="34" charset="0"/>
                <a:ea typeface="Tahoma" panose="020B0604030504040204" pitchFamily="34" charset="0"/>
                <a:cs typeface="Tahoma" panose="020B0604030504040204" pitchFamily="34" charset="0"/>
              </a:rPr>
              <a:t>123.0 </a:t>
            </a:r>
            <a:r>
              <a:rPr lang="mn-MN" dirty="0" smtClean="0">
                <a:latin typeface="Tahoma" panose="020B0604030504040204" pitchFamily="34" charset="0"/>
                <a:ea typeface="Tahoma" panose="020B0604030504040204" pitchFamily="34" charset="0"/>
                <a:cs typeface="Tahoma" panose="020B0604030504040204" pitchFamily="34" charset="0"/>
              </a:rPr>
              <a:t>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эхнээс </a:t>
            </a:r>
            <a:r>
              <a:rPr lang="mn-MN" dirty="0" smtClean="0">
                <a:latin typeface="Tahoma" panose="020B0604030504040204" pitchFamily="34" charset="0"/>
                <a:ea typeface="Tahoma" panose="020B0604030504040204" pitchFamily="34" charset="0"/>
                <a:cs typeface="Tahoma" panose="020B0604030504040204" pitchFamily="34" charset="0"/>
              </a:rPr>
              <a:t>0.8 (0.7%)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a:t>
            </a:r>
            <a:r>
              <a:rPr lang="mn-MN" dirty="0">
                <a:latin typeface="Tahoma" panose="020B0604030504040204" pitchFamily="34" charset="0"/>
                <a:ea typeface="Tahoma" panose="020B0604030504040204" pitchFamily="34" charset="0"/>
                <a:cs typeface="Tahoma" panose="020B0604030504040204" pitchFamily="34" charset="0"/>
              </a:rPr>
              <a:t>өмнөх оноос </a:t>
            </a:r>
            <a:r>
              <a:rPr lang="mn-MN" dirty="0" smtClean="0">
                <a:latin typeface="Tahoma" panose="020B0604030504040204" pitchFamily="34" charset="0"/>
                <a:ea typeface="Tahoma" panose="020B0604030504040204" pitchFamily="34" charset="0"/>
                <a:cs typeface="Tahoma" panose="020B0604030504040204" pitchFamily="34" charset="0"/>
              </a:rPr>
              <a:t>17.7 </a:t>
            </a:r>
            <a:r>
              <a:rPr lang="mn-MN"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16.8%)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a:t>
            </a:r>
            <a:r>
              <a:rPr lang="mn-MN" dirty="0" smtClean="0">
                <a:latin typeface="Tahoma" panose="020B0604030504040204" pitchFamily="34" charset="0"/>
                <a:ea typeface="Tahoma" panose="020B0604030504040204" pitchFamily="34" charset="0"/>
                <a:cs typeface="Tahoma" panose="020B0604030504040204" pitchFamily="34" charset="0"/>
              </a:rPr>
              <a:t>өсчээ.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923330"/>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 эхний 7 сарын эцэст 2.0 </a:t>
            </a:r>
            <a:r>
              <a:rPr lang="mn-MN" dirty="0" smtClean="0">
                <a:latin typeface="Tahoma" panose="020B0604030504040204" pitchFamily="34" charset="0"/>
                <a:ea typeface="Tahoma" panose="020B0604030504040204" pitchFamily="34" charset="0"/>
                <a:cs typeface="Tahoma" panose="020B0604030504040204" pitchFamily="34" charset="0"/>
              </a:rPr>
              <a:t>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эхнээс 0.8 (31.1%)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мөн үеэс </a:t>
            </a:r>
            <a:r>
              <a:rPr lang="mn-MN" dirty="0" smtClean="0">
                <a:latin typeface="Tahoma" panose="020B0604030504040204" pitchFamily="34" charset="0"/>
                <a:ea typeface="Tahoma" panose="020B0604030504040204" pitchFamily="34" charset="0"/>
                <a:cs typeface="Tahoma" panose="020B0604030504040204" pitchFamily="34" charset="0"/>
              </a:rPr>
              <a:t>1.1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35</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тэрбум төгрөгөөр тус тус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9813265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2018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эхний </a:t>
            </a:r>
            <a:r>
              <a:rPr lang="mn-MN" sz="2400" dirty="0" smtClean="0">
                <a:latin typeface="Tahoma" panose="020B0604030504040204" pitchFamily="34" charset="0"/>
                <a:ea typeface="Tahoma" panose="020B0604030504040204" pitchFamily="34" charset="0"/>
                <a:cs typeface="Tahoma" panose="020B0604030504040204" pitchFamily="34" charset="0"/>
              </a:rPr>
              <a:t>7 </a:t>
            </a:r>
            <a:r>
              <a:rPr lang="mn-MN" sz="2400" dirty="0" smtClean="0">
                <a:latin typeface="Tahoma" panose="020B0604030504040204" pitchFamily="34" charset="0"/>
                <a:ea typeface="Tahoma" panose="020B0604030504040204" pitchFamily="34" charset="0"/>
                <a:cs typeface="Tahoma" panose="020B0604030504040204" pitchFamily="34" charset="0"/>
              </a:rPr>
              <a:t>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33.0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sz="2400" dirty="0" smtClean="0">
                <a:latin typeface="Tahoma" panose="020B0604030504040204" pitchFamily="34" charset="0"/>
                <a:ea typeface="Tahoma" panose="020B0604030504040204" pitchFamily="34" charset="0"/>
                <a:cs typeface="Tahoma" panose="020B0604030504040204" pitchFamily="34" charset="0"/>
              </a:rPr>
              <a:t>3.0 (13.0%)-</a:t>
            </a:r>
            <a:r>
              <a:rPr lang="mn-MN" sz="2400" dirty="0" smtClean="0">
                <a:latin typeface="Tahoma" panose="020B0604030504040204" pitchFamily="34" charset="0"/>
                <a:ea typeface="Tahoma" panose="020B0604030504040204" pitchFamily="34" charset="0"/>
                <a:cs typeface="Tahoma" panose="020B0604030504040204" pitchFamily="34" charset="0"/>
              </a:rPr>
              <a:t>аар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төгрөгөөр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29.4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sz="2400" dirty="0" smtClean="0">
                <a:latin typeface="Tahoma" panose="020B0604030504040204" pitchFamily="34" charset="0"/>
                <a:ea typeface="Tahoma" panose="020B0604030504040204" pitchFamily="34" charset="0"/>
                <a:cs typeface="Tahoma" panose="020B0604030504040204" pitchFamily="34" charset="0"/>
              </a:rPr>
              <a:t>1.6 (5.9%)-</a:t>
            </a:r>
            <a:r>
              <a:rPr lang="mn-MN" sz="2400" dirty="0" smtClean="0">
                <a:latin typeface="Tahoma" panose="020B0604030504040204" pitchFamily="34" charset="0"/>
                <a:ea typeface="Tahoma" panose="020B0604030504040204" pitchFamily="34" charset="0"/>
                <a:cs typeface="Tahoma" panose="020B0604030504040204" pitchFamily="34" charset="0"/>
              </a:rPr>
              <a:t>аар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төгрөгөөр өсчээ.</a:t>
            </a:r>
          </a:p>
        </p:txBody>
      </p:sp>
      <p:sp>
        <p:nvSpPr>
          <p:cNvPr id="14" name="Rectangle 13"/>
          <p:cNvSpPr/>
          <p:nvPr/>
        </p:nvSpPr>
        <p:spPr>
          <a:xfrm>
            <a:off x="1219200" y="4743271"/>
            <a:ext cx="10591800" cy="1569660"/>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нэгдсэн төсвийн </a:t>
            </a:r>
            <a:r>
              <a:rPr lang="mn-MN" sz="2400" dirty="0" smtClean="0">
                <a:latin typeface="Tahoma" panose="020B0604030504040204" pitchFamily="34" charset="0"/>
                <a:ea typeface="Tahoma" panose="020B0604030504040204" pitchFamily="34" charset="0"/>
                <a:cs typeface="Tahoma" panose="020B0604030504040204" pitchFamily="34" charset="0"/>
              </a:rPr>
              <a:t>13.6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болон татварын бус орлого, </a:t>
            </a:r>
            <a:r>
              <a:rPr lang="mn-MN" sz="2400" dirty="0" smtClean="0">
                <a:latin typeface="Tahoma" panose="020B0604030504040204" pitchFamily="34" charset="0"/>
                <a:ea typeface="Tahoma" panose="020B0604030504040204" pitchFamily="34" charset="0"/>
                <a:cs typeface="Tahoma" panose="020B0604030504040204" pitchFamily="34" charset="0"/>
              </a:rPr>
              <a:t>5.1 </a:t>
            </a:r>
            <a:r>
              <a:rPr lang="mn-MN" sz="2400" dirty="0">
                <a:latin typeface="Tahoma" panose="020B0604030504040204" pitchFamily="34" charset="0"/>
                <a:ea typeface="Tahoma" panose="020B0604030504040204" pitchFamily="34" charset="0"/>
                <a:cs typeface="Tahoma" panose="020B0604030504040204" pitchFamily="34" charset="0"/>
              </a:rPr>
              <a:t>хувийг орон нутгийн хөгжлийн сангийн орлогын шилжүүлэг, </a:t>
            </a:r>
            <a:r>
              <a:rPr lang="mn-MN" sz="2400" dirty="0" smtClean="0">
                <a:latin typeface="Tahoma" panose="020B0604030504040204" pitchFamily="34" charset="0"/>
                <a:ea typeface="Tahoma" panose="020B0604030504040204" pitchFamily="34" charset="0"/>
                <a:cs typeface="Tahoma" panose="020B0604030504040204" pitchFamily="34" charset="0"/>
              </a:rPr>
              <a:t>52.7 </a:t>
            </a:r>
            <a:r>
              <a:rPr lang="mn-MN" sz="2400" dirty="0">
                <a:latin typeface="Tahoma" panose="020B0604030504040204" pitchFamily="34" charset="0"/>
                <a:ea typeface="Tahoma" panose="020B0604030504040204" pitchFamily="34" charset="0"/>
                <a:cs typeface="Tahoma" panose="020B0604030504040204" pitchFamily="34" charset="0"/>
              </a:rPr>
              <a:t>хувийг тусгай зориулалтын шилжүүлэгийн орлого 12</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4</a:t>
            </a:r>
            <a:r>
              <a:rPr lang="mn-MN" sz="2400" dirty="0" smtClean="0">
                <a:latin typeface="Tahoma" panose="020B0604030504040204" pitchFamily="34" charset="0"/>
                <a:ea typeface="Tahoma" panose="020B0604030504040204" pitchFamily="34" charset="0"/>
                <a:cs typeface="Tahoma" panose="020B0604030504040204" pitchFamily="34" charset="0"/>
              </a:rPr>
              <a:t> </a:t>
            </a:r>
            <a:r>
              <a:rPr lang="mn-MN" sz="2400" dirty="0">
                <a:latin typeface="Tahoma" panose="020B0604030504040204" pitchFamily="34" charset="0"/>
                <a:ea typeface="Tahoma" panose="020B0604030504040204" pitchFamily="34" charset="0"/>
                <a:cs typeface="Tahoma" panose="020B0604030504040204" pitchFamily="34" charset="0"/>
              </a:rPr>
              <a:t>хувийг тусламжийн орлого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173898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746170" y="1371600"/>
            <a:ext cx="7942470" cy="1200329"/>
          </a:xfrm>
          <a:prstGeom prst="rect">
            <a:avLst/>
          </a:prstGeom>
        </p:spPr>
        <p:txBody>
          <a:bodyPr wrap="square">
            <a:spAutoFit/>
          </a:bodyPr>
          <a:lstStyle/>
          <a:p>
            <a:pPr algn="just"/>
            <a:r>
              <a:rPr lang="mn-MN" sz="2400" dirty="0">
                <a:latin typeface="Arial" panose="020B0604020202020204" pitchFamily="34" charset="0"/>
                <a:cs typeface="Arial" panose="020B0604020202020204" pitchFamily="34" charset="0"/>
              </a:rPr>
              <a:t>Хэрэглээний бараа, үйлчилгээний үнийн индекс </a:t>
            </a:r>
            <a:r>
              <a:rPr lang="mn-MN" sz="2400" dirty="0" smtClean="0">
                <a:latin typeface="Arial" panose="020B0604020202020204" pitchFamily="34" charset="0"/>
                <a:cs typeface="Arial" panose="020B0604020202020204" pitchFamily="34" charset="0"/>
              </a:rPr>
              <a:t>7 дугаар сард </a:t>
            </a:r>
            <a:r>
              <a:rPr lang="eu-ES" sz="2400" dirty="0"/>
              <a:t>өмнөх сараас</a:t>
            </a:r>
            <a:r>
              <a:rPr lang="mn-MN" sz="2400" dirty="0"/>
              <a:t> 0.6 хувь, </a:t>
            </a:r>
            <a:r>
              <a:rPr lang="eu-ES" sz="2400" dirty="0"/>
              <a:t>өмнөх оны мөн үеэс </a:t>
            </a:r>
            <a:r>
              <a:rPr lang="mn-MN" sz="2400" dirty="0"/>
              <a:t>6</a:t>
            </a:r>
            <a:r>
              <a:rPr lang="en-US" sz="2400" dirty="0"/>
              <a:t>.6 </a:t>
            </a:r>
            <a:r>
              <a:rPr lang="eu-ES" sz="2400" dirty="0"/>
              <a:t> хувь</a:t>
            </a:r>
            <a:r>
              <a:rPr lang="mn-MN" sz="2400" dirty="0"/>
              <a:t>, жилийн эцсээс 5.0 хувиар тус тус өслөө</a:t>
            </a:r>
            <a:r>
              <a:rPr lang="eu-ES" sz="2400" dirty="0"/>
              <a:t>. </a:t>
            </a:r>
            <a:endParaRPr lang="en-US" sz="2400" dirty="0"/>
          </a:p>
        </p:txBody>
      </p:sp>
      <p:sp>
        <p:nvSpPr>
          <p:cNvPr id="6" name="Rectangle 5"/>
          <p:cNvSpPr/>
          <p:nvPr/>
        </p:nvSpPr>
        <p:spPr>
          <a:xfrm>
            <a:off x="3746170" y="3036601"/>
            <a:ext cx="8181242" cy="3170099"/>
          </a:xfrm>
          <a:prstGeom prst="rect">
            <a:avLst/>
          </a:prstGeom>
        </p:spPr>
        <p:txBody>
          <a:bodyPr wrap="square">
            <a:spAutoFit/>
          </a:bodyPr>
          <a:lstStyle/>
          <a:p>
            <a:pPr algn="just"/>
            <a:r>
              <a:rPr lang="en-US" sz="2000" b="1" dirty="0" err="1">
                <a:latin typeface="Arial" panose="020B0604020202020204" pitchFamily="34" charset="0"/>
                <a:cs typeface="Arial" panose="020B0604020202020204" pitchFamily="34" charset="0"/>
              </a:rPr>
              <a:t>Ерөнхий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индекс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өмнөх</a:t>
            </a:r>
            <a:r>
              <a:rPr lang="mn-MN" sz="2000" b="1" dirty="0">
                <a:latin typeface="Arial" panose="020B0604020202020204" pitchFamily="34" charset="0"/>
                <a:cs typeface="Arial" panose="020B0604020202020204" pitchFamily="34" charset="0"/>
              </a:rPr>
              <a:t> жилийн эцсээс </a:t>
            </a:r>
            <a:r>
              <a:rPr lang="en-US" sz="2000" b="1" dirty="0">
                <a:latin typeface="Arial" panose="020B0604020202020204" pitchFamily="34" charset="0"/>
                <a:cs typeface="Arial" panose="020B0604020202020204" pitchFamily="34" charset="0"/>
              </a:rPr>
              <a:t>5.0</a:t>
            </a:r>
            <a:r>
              <a:rPr lang="mn-MN" sz="2000" b="1" dirty="0">
                <a:latin typeface="Arial" panose="020B0604020202020204" pitchFamily="34" charset="0"/>
                <a:cs typeface="Arial" panose="020B0604020202020204" pitchFamily="34" charset="0"/>
              </a:rPr>
              <a:t> хувиар </a:t>
            </a:r>
            <a:r>
              <a:rPr lang="mn-MN" sz="2000" dirty="0">
                <a:latin typeface="Arial" panose="020B0604020202020204" pitchFamily="34" charset="0"/>
                <a:cs typeface="Arial" panose="020B0604020202020204" pitchFamily="34" charset="0"/>
              </a:rPr>
              <a:t>өсөхөд хүнсний бараа, согтууруулах бус ундааны бүлгийн үнэ </a:t>
            </a:r>
            <a:r>
              <a:rPr lang="en-US" sz="2000" dirty="0">
                <a:latin typeface="Arial" panose="020B0604020202020204" pitchFamily="34" charset="0"/>
                <a:cs typeface="Arial" panose="020B0604020202020204" pitchFamily="34" charset="0"/>
              </a:rPr>
              <a:t>10.3</a:t>
            </a:r>
            <a:r>
              <a:rPr lang="mn-MN" sz="2000" dirty="0">
                <a:latin typeface="Arial" panose="020B0604020202020204" pitchFamily="34" charset="0"/>
                <a:cs typeface="Arial" panose="020B0604020202020204" pitchFamily="34" charset="0"/>
              </a:rPr>
              <a:t> хувь, согтууруулах ундаа, тамхи, мансууруулах бодисийн бүлгийн үнэ 6.1 хувь, хувцас бөс барааны бүлгийн үнэ 3.6 хувь, гэр ахуйн тавилга, гэр ахуйн барааны бүлгийн үнэ 3.6 хувь, эм тариа, эмнэлэгийн үйлчилгээний бүлгийн үнэ 5.6 хувь, тээврийн бүлгийн үнэ 0.3 хувь, зочид буудал, нийтийн хоол, дотуур байрны үйлчилгээний бүлгийн үнэ 5.3 хувь, боловсролын үйлчилгээний бүлгийн үнэ 3.4 хувь, бусад бараа, үйлчилгээний бүлгийн үнэ 2.2 хувиар тус тус өссөн нь </a:t>
            </a:r>
            <a:r>
              <a:rPr lang="en-US" sz="2000" dirty="0" err="1">
                <a:latin typeface="Arial" panose="020B0604020202020204" pitchFamily="34" charset="0"/>
                <a:cs typeface="Arial" panose="020B0604020202020204" pitchFamily="34" charset="0"/>
              </a:rPr>
              <a:t>нөлөөлжээ</a:t>
            </a:r>
            <a:r>
              <a:rPr lang="en-US" sz="2000"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642878"/>
            <a:ext cx="9167088" cy="3376922"/>
          </a:xfrm>
          <a:prstGeom prst="rect">
            <a:avLst/>
          </a:prstGeom>
        </p:spPr>
      </p:pic>
      <p:sp>
        <p:nvSpPr>
          <p:cNvPr id="3" name="Rectangle 2"/>
          <p:cNvSpPr/>
          <p:nvPr/>
        </p:nvSpPr>
        <p:spPr>
          <a:xfrm>
            <a:off x="1497444" y="838200"/>
            <a:ext cx="10134600" cy="1366528"/>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201</a:t>
            </a:r>
            <a:r>
              <a:rPr lang="en-US" dirty="0" smtClean="0">
                <a:latin typeface="Tahoma" panose="020B0604030504040204" pitchFamily="34" charset="0"/>
                <a:ea typeface="Tahoma" panose="020B0604030504040204" pitchFamily="34" charset="0"/>
                <a:cs typeface="Tahoma" panose="020B0604030504040204" pitchFamily="34" charset="0"/>
              </a:rPr>
              <a:t>8</a:t>
            </a:r>
            <a:r>
              <a:rPr lang="mn-MN" dirty="0" smtClean="0">
                <a:latin typeface="Tahoma" panose="020B0604030504040204" pitchFamily="34" charset="0"/>
                <a:ea typeface="Tahoma" panose="020B0604030504040204" pitchFamily="34" charset="0"/>
                <a:cs typeface="Tahoma" panose="020B0604030504040204" pitchFamily="34" charset="0"/>
              </a:rPr>
              <a:t> оны </a:t>
            </a:r>
            <a:r>
              <a:rPr lang="en-US" dirty="0" smtClean="0">
                <a:latin typeface="Tahoma" panose="020B0604030504040204" pitchFamily="34" charset="0"/>
                <a:ea typeface="Tahoma" panose="020B0604030504040204" pitchFamily="34" charset="0"/>
                <a:cs typeface="Tahoma" panose="020B0604030504040204" pitchFamily="34" charset="0"/>
              </a:rPr>
              <a:t>7</a:t>
            </a:r>
            <a:r>
              <a:rPr lang="mn-MN" dirty="0" smtClean="0">
                <a:latin typeface="Tahoma" panose="020B0604030504040204" pitchFamily="34" charset="0"/>
                <a:ea typeface="Tahoma" panose="020B0604030504040204" pitchFamily="34" charset="0"/>
                <a:cs typeface="Tahoma" panose="020B0604030504040204" pitchFamily="34" charset="0"/>
              </a:rPr>
              <a:t>-р сарын байдлаар нийт 7.</a:t>
            </a:r>
            <a:r>
              <a:rPr lang="en-US" dirty="0" smtClean="0">
                <a:latin typeface="Tahoma" panose="020B0604030504040204" pitchFamily="34" charset="0"/>
                <a:ea typeface="Tahoma" panose="020B0604030504040204" pitchFamily="34" charset="0"/>
                <a:cs typeface="Tahoma" panose="020B0604030504040204" pitchFamily="34" charset="0"/>
              </a:rPr>
              <a:t>0</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мянган га талбайд тариалалт хийснээс </a:t>
            </a:r>
            <a:r>
              <a:rPr lang="mn-MN" dirty="0" smtClean="0">
                <a:latin typeface="Tahoma" panose="020B0604030504040204" pitchFamily="34" charset="0"/>
                <a:ea typeface="Tahoma" panose="020B0604030504040204" pitchFamily="34" charset="0"/>
                <a:cs typeface="Tahoma" panose="020B0604030504040204" pitchFamily="34" charset="0"/>
              </a:rPr>
              <a:t>5.1 мянган га-д </a:t>
            </a:r>
            <a:r>
              <a:rPr lang="mn-MN" dirty="0">
                <a:latin typeface="Tahoma" panose="020B0604030504040204" pitchFamily="34" charset="0"/>
                <a:ea typeface="Tahoma" panose="020B0604030504040204" pitchFamily="34" charset="0"/>
                <a:cs typeface="Tahoma" panose="020B0604030504040204" pitchFamily="34" charset="0"/>
              </a:rPr>
              <a:t>үр тариа, </a:t>
            </a:r>
            <a:r>
              <a:rPr lang="mn-MN" dirty="0" smtClean="0">
                <a:latin typeface="Tahoma" panose="020B0604030504040204" pitchFamily="34" charset="0"/>
                <a:ea typeface="Tahoma" panose="020B0604030504040204" pitchFamily="34" charset="0"/>
                <a:cs typeface="Tahoma" panose="020B0604030504040204" pitchFamily="34" charset="0"/>
              </a:rPr>
              <a:t>57.</a:t>
            </a:r>
            <a:r>
              <a:rPr lang="mn-MN" dirty="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 га-д </a:t>
            </a:r>
            <a:r>
              <a:rPr lang="mn-MN" dirty="0">
                <a:latin typeface="Tahoma" panose="020B0604030504040204" pitchFamily="34" charset="0"/>
                <a:ea typeface="Tahoma" panose="020B0604030504040204" pitchFamily="34" charset="0"/>
                <a:cs typeface="Tahoma" panose="020B0604030504040204" pitchFamily="34" charset="0"/>
              </a:rPr>
              <a:t>төмс, </a:t>
            </a:r>
            <a:r>
              <a:rPr lang="mn-MN" dirty="0" smtClean="0">
                <a:latin typeface="Tahoma" panose="020B0604030504040204" pitchFamily="34" charset="0"/>
                <a:ea typeface="Tahoma" panose="020B0604030504040204" pitchFamily="34" charset="0"/>
                <a:cs typeface="Tahoma" panose="020B0604030504040204" pitchFamily="34" charset="0"/>
              </a:rPr>
              <a:t>29.5 </a:t>
            </a:r>
            <a:r>
              <a:rPr lang="mn-MN" dirty="0">
                <a:latin typeface="Tahoma" panose="020B0604030504040204" pitchFamily="34" charset="0"/>
                <a:ea typeface="Tahoma" panose="020B0604030504040204" pitchFamily="34" charset="0"/>
                <a:cs typeface="Tahoma" panose="020B0604030504040204" pitchFamily="34" charset="0"/>
              </a:rPr>
              <a:t>га-д хүнсний ногоо, </a:t>
            </a:r>
            <a:r>
              <a:rPr lang="mn-MN" dirty="0" smtClean="0">
                <a:latin typeface="Tahoma" panose="020B0604030504040204" pitchFamily="34" charset="0"/>
                <a:ea typeface="Tahoma" panose="020B0604030504040204" pitchFamily="34" charset="0"/>
                <a:cs typeface="Tahoma" panose="020B0604030504040204" pitchFamily="34" charset="0"/>
              </a:rPr>
              <a:t>0.2 га-д тэжээлийн ургамал, 1.6 мянган га-д техникийн ургамал </a:t>
            </a:r>
            <a:r>
              <a:rPr lang="mn-MN" dirty="0">
                <a:latin typeface="Tahoma" panose="020B0604030504040204" pitchFamily="34" charset="0"/>
                <a:ea typeface="Tahoma" panose="020B0604030504040204" pitchFamily="34" charset="0"/>
                <a:cs typeface="Tahoma" panose="020B0604030504040204" pitchFamily="34" charset="0"/>
              </a:rPr>
              <a:t>тариалсан нь 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төмс 8</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12.5</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 хүнсний ногоо 3.2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10.0 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 үр тариа 2.4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31.3</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мянган га-гаар тус тус буурсан </a:t>
            </a:r>
            <a:r>
              <a:rPr lang="mn-MN" dirty="0">
                <a:latin typeface="Tahoma" panose="020B0604030504040204" pitchFamily="34" charset="0"/>
                <a:ea typeface="Tahoma" panose="020B0604030504040204" pitchFamily="34" charset="0"/>
                <a:cs typeface="Tahoma" panose="020B0604030504040204" pitchFamily="34" charset="0"/>
              </a:rPr>
              <a:t>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74258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2010 оны зэрэгцүүлэх үнээр 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7</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төгрөгөөр өсчээ.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86200" y="3047999"/>
            <a:ext cx="8001000" cy="1631216"/>
          </a:xfrm>
          <a:prstGeom prst="rect">
            <a:avLst/>
          </a:prstGeom>
        </p:spPr>
        <p:txBody>
          <a:bodyPr wrap="square">
            <a:spAutoFit/>
          </a:bodyPr>
          <a:lstStyle/>
          <a:p>
            <a:pPr algn="just"/>
            <a:r>
              <a:rPr lang="mn-MN" sz="2000" dirty="0"/>
              <a:t>Ангиллаар нь өмнөх онтой харьцуулан авч үзвэл: ц</a:t>
            </a:r>
            <a:r>
              <a:rPr lang="en-US" sz="2000" dirty="0" err="1"/>
              <a:t>ахилгаан</a:t>
            </a:r>
            <a:r>
              <a:rPr lang="en-US" sz="2000" dirty="0"/>
              <a:t> </a:t>
            </a:r>
            <a:r>
              <a:rPr lang="en-US" sz="2000" dirty="0" err="1"/>
              <a:t>дулааны</a:t>
            </a:r>
            <a:r>
              <a:rPr lang="en-US" sz="2000" dirty="0"/>
              <a:t> </a:t>
            </a:r>
            <a:r>
              <a:rPr lang="en-US" sz="2000" dirty="0" err="1"/>
              <a:t>эрчим</a:t>
            </a:r>
            <a:r>
              <a:rPr lang="en-US" sz="2000" dirty="0"/>
              <a:t> </a:t>
            </a:r>
            <a:r>
              <a:rPr lang="en-US" sz="2000" dirty="0" err="1"/>
              <a:t>хүч</a:t>
            </a:r>
            <a:r>
              <a:rPr lang="en-US" sz="2000" dirty="0"/>
              <a:t> </a:t>
            </a:r>
            <a:r>
              <a:rPr lang="en-US" sz="2000" dirty="0" err="1"/>
              <a:t>үйлдвэрлэл</a:t>
            </a:r>
            <a:r>
              <a:rPr lang="en-US" sz="2000" dirty="0"/>
              <a:t>, </a:t>
            </a:r>
            <a:r>
              <a:rPr lang="en-US" sz="2000" dirty="0" err="1"/>
              <a:t>усан</a:t>
            </a:r>
            <a:r>
              <a:rPr lang="en-US" sz="2000" dirty="0"/>
              <a:t> </a:t>
            </a:r>
            <a:r>
              <a:rPr lang="en-US" sz="2000" dirty="0" err="1"/>
              <a:t>хангамж</a:t>
            </a:r>
            <a:r>
              <a:rPr lang="mn-MN" sz="2000" dirty="0"/>
              <a:t>ийн салбарынх</a:t>
            </a:r>
            <a:r>
              <a:rPr lang="en-US" sz="2000" dirty="0"/>
              <a:t> 8.9</a:t>
            </a:r>
            <a:r>
              <a:rPr lang="mn-MN" sz="2000" dirty="0"/>
              <a:t> тэрбум</a:t>
            </a:r>
            <a:r>
              <a:rPr lang="en-US" sz="2000" dirty="0"/>
              <a:t> </a:t>
            </a:r>
            <a:r>
              <a:rPr lang="en-US" sz="2000" dirty="0" err="1"/>
              <a:t>төгрө</a:t>
            </a:r>
            <a:r>
              <a:rPr lang="mn-MN" sz="2000" dirty="0"/>
              <a:t>г буюу 4.1 хувиар буурч, боловсруулах аж үйлдвэрийнх</a:t>
            </a:r>
            <a:r>
              <a:rPr lang="en-US" sz="2000" dirty="0"/>
              <a:t> 0.7 </a:t>
            </a:r>
            <a:r>
              <a:rPr lang="mn-MN" sz="2000" dirty="0"/>
              <a:t>тэрбум</a:t>
            </a:r>
            <a:r>
              <a:rPr lang="en-US" sz="2000" dirty="0"/>
              <a:t> </a:t>
            </a:r>
            <a:r>
              <a:rPr lang="en-US" sz="2000" dirty="0" err="1"/>
              <a:t>төгрө</a:t>
            </a:r>
            <a:r>
              <a:rPr lang="mn-MN" sz="2000" dirty="0"/>
              <a:t>г буюу </a:t>
            </a:r>
            <a:r>
              <a:rPr lang="en-US" sz="2000" dirty="0"/>
              <a:t>17.0 </a:t>
            </a:r>
            <a:r>
              <a:rPr lang="mn-MN" sz="2000" dirty="0"/>
              <a:t>хувь, уул уурхай, олборлох аж үйлдвэрийн салбарынх </a:t>
            </a:r>
            <a:r>
              <a:rPr lang="en-US" sz="2000" dirty="0"/>
              <a:t>26.9</a:t>
            </a:r>
            <a:r>
              <a:rPr lang="mn-MN" sz="2000" dirty="0"/>
              <a:t> тэрбум </a:t>
            </a:r>
            <a:r>
              <a:rPr lang="en-US" sz="2000" dirty="0" err="1"/>
              <a:t>төгрө</a:t>
            </a:r>
            <a:r>
              <a:rPr lang="mn-MN" sz="2000" dirty="0"/>
              <a:t>г буюу 40.5 хувиар  тус тус өссөн байна. </a:t>
            </a:r>
            <a:endParaRPr lang="en-US" sz="2000" dirty="0"/>
          </a:p>
        </p:txBody>
      </p:sp>
      <p:sp>
        <p:nvSpPr>
          <p:cNvPr id="10" name="Rectangle 9"/>
          <p:cNvSpPr/>
          <p:nvPr/>
        </p:nvSpPr>
        <p:spPr>
          <a:xfrm>
            <a:off x="3810000" y="5029199"/>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169</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t> өмнөх </a:t>
            </a:r>
            <a:r>
              <a:rPr lang="en-US" sz="2000" dirty="0" err="1"/>
              <a:t>он</a:t>
            </a:r>
            <a:r>
              <a:rPr lang="mn-MN" sz="2000" dirty="0"/>
              <a:t>ы мөн үеэс </a:t>
            </a:r>
            <a:r>
              <a:rPr lang="en-US" sz="2000" dirty="0"/>
              <a:t>56.2 </a:t>
            </a:r>
            <a:r>
              <a:rPr lang="en-US" sz="2000" dirty="0" err="1"/>
              <a:t>тэрбум</a:t>
            </a:r>
            <a:r>
              <a:rPr lang="en-US" sz="2000" dirty="0"/>
              <a:t> </a:t>
            </a:r>
            <a:r>
              <a:rPr lang="en-US" sz="2000" dirty="0" err="1"/>
              <a:t>төгрөгөөр</a:t>
            </a:r>
            <a:r>
              <a:rPr lang="en-US" sz="2000" dirty="0"/>
              <a:t> </a:t>
            </a:r>
            <a:r>
              <a:rPr lang="mn-MN" sz="2000" dirty="0"/>
              <a:t>дээгүүр</a:t>
            </a:r>
            <a:r>
              <a:rPr lang="en-US" sz="2000" dirty="0"/>
              <a:t> </a:t>
            </a:r>
            <a:r>
              <a:rPr lang="en-US" sz="2000" dirty="0" err="1"/>
              <a:t>гүйцэтгэлтэй</a:t>
            </a:r>
            <a:r>
              <a:rPr lang="en-US" sz="2000" dirty="0"/>
              <a:t> </a:t>
            </a:r>
            <a:r>
              <a:rPr lang="en-US" sz="2000" dirty="0" err="1"/>
              <a:t>байна</a:t>
            </a:r>
            <a:r>
              <a:rPr lang="en-US" sz="2000" dirty="0"/>
              <a:t>. </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5443</TotalTime>
  <Words>1016</Words>
  <Application>Microsoft Office PowerPoint</Application>
  <PresentationFormat>Widescreen</PresentationFormat>
  <Paragraphs>60</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Khad</cp:lastModifiedBy>
  <cp:revision>786</cp:revision>
  <cp:lastPrinted>2018-06-14T06:50:26Z</cp:lastPrinted>
  <dcterms:created xsi:type="dcterms:W3CDTF">2016-10-10T07:15:58Z</dcterms:created>
  <dcterms:modified xsi:type="dcterms:W3CDTF">2018-08-14T14:13:09Z</dcterms:modified>
</cp:coreProperties>
</file>