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charts/chart1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charts/chart11.xml" ContentType="application/vnd.openxmlformats-officedocument.drawingml.chart+xml"/>
  <Override PartName="/ppt/theme/themeOverride5.xml" ContentType="application/vnd.openxmlformats-officedocument.themeOverride+xml"/>
  <Override PartName="/ppt/charts/chart12.xml" ContentType="application/vnd.openxmlformats-officedocument.drawingml.chart+xml"/>
  <Override PartName="/ppt/theme/themeOverride6.xml" ContentType="application/vnd.openxmlformats-officedocument.themeOverride+xml"/>
  <Override PartName="/ppt/charts/chart13.xml" ContentType="application/vnd.openxmlformats-officedocument.drawingml.chart+xml"/>
  <Override PartName="/ppt/theme/themeOverride7.xml" ContentType="application/vnd.openxmlformats-officedocument.themeOverride+xml"/>
  <Override PartName="/ppt/charts/chart14.xml" ContentType="application/vnd.openxmlformats-officedocument.drawingml.chart+xml"/>
  <Override PartName="/ppt/theme/themeOverride8.xml" ContentType="application/vnd.openxmlformats-officedocument.themeOverride+xml"/>
  <Override PartName="/ppt/charts/chart15.xml" ContentType="application/vnd.openxmlformats-officedocument.drawingml.chart+xml"/>
  <Override PartName="/ppt/theme/themeOverride9.xml" ContentType="application/vnd.openxmlformats-officedocument.themeOverride+xml"/>
  <Override PartName="/ppt/charts/chart16.xml" ContentType="application/vnd.openxmlformats-officedocument.drawingml.chart+xml"/>
  <Override PartName="/ppt/theme/themeOverride10.xml" ContentType="application/vnd.openxmlformats-officedocument.themeOverride+xml"/>
  <Override PartName="/ppt/charts/chart1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1.xml" ContentType="application/vnd.openxmlformats-officedocument.themeOverr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notesSlides/notesSlide3.xml" ContentType="application/vnd.openxmlformats-officedocument.presentationml.notesSlid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charts/chart2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2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9" r:id="rId2"/>
    <p:sldId id="263" r:id="rId3"/>
    <p:sldId id="264" r:id="rId4"/>
    <p:sldId id="281" r:id="rId5"/>
    <p:sldId id="282" r:id="rId6"/>
    <p:sldId id="283" r:id="rId7"/>
    <p:sldId id="284" r:id="rId8"/>
    <p:sldId id="285" r:id="rId9"/>
    <p:sldId id="280" r:id="rId10"/>
    <p:sldId id="265" r:id="rId11"/>
    <p:sldId id="267" r:id="rId12"/>
    <p:sldId id="266" r:id="rId13"/>
    <p:sldId id="275" r:id="rId14"/>
    <p:sldId id="276" r:id="rId15"/>
    <p:sldId id="277" r:id="rId16"/>
    <p:sldId id="278" r:id="rId17"/>
    <p:sldId id="28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27" autoAdjust="0"/>
    <p:restoredTop sz="94660"/>
  </p:normalViewPr>
  <p:slideViewPr>
    <p:cSldViewPr>
      <p:cViewPr varScale="1">
        <p:scale>
          <a:sx n="70" d="100"/>
          <a:sy n="70" d="100"/>
        </p:scale>
        <p:origin x="137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ugii\albanii%20fail\CTAT%20BULLETIN\2017%20on\9-r%20sar\eruul%20mend,%20une_9sar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4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8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9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0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1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KHAD\Users\Public\taniltsuulga\2017%20on_taniltsuulga\9%20sar\gazar%20omchlol_b%209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KHAD\Users\Public\taniltsuulga\2017%20on_taniltsuulga\9%20sar\gazar%20omchlol_b%209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ugii\albanii%20fail\CTAT%20BULLETIN\2017%20on\9-r%20sar\eruul%20mend,%20une_9sar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\\KHAD\Users\Public\taniltsuulga\2017%20on_taniltsuulga\9%20sar\gemt%20hereg_9b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\\KHAD\Users\Public\taniltsuulga\2017%20on_taniltsuulga\9%20sar\gemt%20hereg_9b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ugii\albanii%20fail\CTAT%20BULLETIN\2017%20on\9-r%20sar\eruul%20mend,%20une_9sar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ndrakh\Desktop\XAA1_2_taniltuulga%20%206%20sar%20SUKUU134.xlsx" TargetMode="Externa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file:///\\KHAD\Users\Public\taniltsuulga\2017%20on_taniltsuulga\9%20sar\XAA1_2_taniltuulga_9b.xlsx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file:///\\KHAD\Users\Public\taniltsuulga\2017%20on_taniltsuulga\9%20sar\XAA1_2_taniltuulga_9b.xlsx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file:///\\KHAD\Users\Public\taniltsuulga\2017%20on_taniltsuulga\9%20sar\XAA1_2_taniltuulga_9b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KHAD\Users\Public\taniltsuulga\2017%20on_taniltsuulga\9%20sar\I.AJILGUI_9b.xls" TargetMode="Externa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file:///\\KHAD\Users\Public\taniltsuulga\2017%20on_taniltsuulga\9%20sar\XAA1_2_taniltuulga_9b.xlsx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oleObject" Target="file:///\\KHAD\Users\Public\taniltsuulga\2017%20on_taniltsuulga\9%20sar\XAA1_2_taniltuulga_9b.xlsx" TargetMode="Externa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oleObject" Target="file:///\\KHAD\Users\Public\taniltsuulga\2017%20on_taniltsuulga\9%20sar\XAA1_2_taniltuulga_9b.xlsx" TargetMode="Externa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oleObject" Target="file:///\\KHAD\Users\Public\taniltsuulga\2017%20on_taniltsuulga\9%20sar\XAA1_2_taniltuulga_9b.xlsx" TargetMode="External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oleObject" Target="file:///\\KHAD\Users\Public\taniltsuulga\2017%20on_taniltsuulga\9%20sar\XAA1_2_taniltuulga_9b.xlsx" TargetMode="External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oleObject" Target="file:///\\KHAD\Users\Public\taniltsuulga\2017%20on_taniltsuulga\9%20sar\XAA1_2_taniltuulga_9b.xlsx" TargetMode="External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oleObject" Target="file:///\\KHAD\Users\Public\taniltsuulga\2017%20on_taniltsuulga\9%20sar\XAA1_2_taniltuulga_9b.xlsx" TargetMode="External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oleObject" Target="file:///\\KHAD\Users\Public\taniltsuulga\2017%20on_taniltsuulga\9%20sar\XAA1_2_taniltuulga_9b.xlsx" TargetMode="External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oleObject" Target="file:///\\KHAD\Users\Public\taniltsuulga\2017%20on_taniltsuulga\9%20sar\XAA1_2_taniltuulga_9b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KHAD\Users\Public\taniltsuulga\2017%20on_taniltsuulga\9%20sar\I.AJILGUI_9b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KHAD\Users\Public\taniltsuulga\2017%20on_taniltsuulga\9%20sar\I.AJILGUI_9b.xls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100" baseline="0">
                <a:latin typeface="Arial" pitchFamily="34" charset="0"/>
              </a:defRPr>
            </a:pPr>
            <a:r>
              <a:rPr lang="mn-MN" sz="1100" baseline="0" dirty="0">
                <a:latin typeface="Arial" pitchFamily="34" charset="0"/>
              </a:rPr>
              <a:t>Амаржсан эх, амьд төрсөн хүүхдийн тоо эхний </a:t>
            </a:r>
            <a:r>
              <a:rPr lang="en-US" sz="1100" baseline="0" dirty="0" smtClean="0">
                <a:latin typeface="Arial" pitchFamily="34" charset="0"/>
              </a:rPr>
              <a:t> </a:t>
            </a:r>
            <a:r>
              <a:rPr lang="en-US" sz="1100" baseline="0" dirty="0">
                <a:latin typeface="Arial" pitchFamily="34" charset="0"/>
              </a:rPr>
              <a:t>9 </a:t>
            </a:r>
            <a:r>
              <a:rPr lang="mn-MN" sz="1100" baseline="0" dirty="0">
                <a:latin typeface="Arial" pitchFamily="34" charset="0"/>
              </a:rPr>
              <a:t>сарын байдлаар</a:t>
            </a:r>
            <a:endParaRPr lang="en-US" sz="1100" baseline="0" dirty="0">
              <a:latin typeface="Arial" pitchFamily="34" charset="0"/>
            </a:endParaRPr>
          </a:p>
        </c:rich>
      </c:tx>
      <c:layout>
        <c:manualLayout>
          <c:xMode val="edge"/>
          <c:yMode val="edge"/>
          <c:x val="0.181621092817944"/>
          <c:y val="2.314814814814814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4444444444444502E-2"/>
          <c:y val="0.2236111111111112"/>
          <c:w val="0.93888888888889188"/>
          <c:h val="0.509889909594633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'eruul mend1'!$A$17</c:f>
              <c:strCache>
                <c:ptCount val="1"/>
                <c:pt idx="0">
                  <c:v>Амаржсан эх</c:v>
                </c:pt>
              </c:strCache>
            </c:strRef>
          </c:tx>
          <c:invertIfNegative val="0"/>
          <c:dLbls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'eruul mend1'!$B$16:$D$16</c:f>
              <c:strCache>
                <c:ptCount val="3"/>
                <c:pt idx="0">
                  <c:v>2015.I-IX</c:v>
                </c:pt>
                <c:pt idx="1">
                  <c:v>2016.I-IX</c:v>
                </c:pt>
                <c:pt idx="2">
                  <c:v>2017.I-IX</c:v>
                </c:pt>
              </c:strCache>
            </c:strRef>
          </c:cat>
          <c:val>
            <c:numRef>
              <c:f>'eruul mend1'!$B$17:$D$17</c:f>
              <c:numCache>
                <c:formatCode>General</c:formatCode>
                <c:ptCount val="3"/>
                <c:pt idx="0">
                  <c:v>1046</c:v>
                </c:pt>
                <c:pt idx="1">
                  <c:v>964</c:v>
                </c:pt>
                <c:pt idx="2">
                  <c:v>900</c:v>
                </c:pt>
              </c:numCache>
            </c:numRef>
          </c:val>
        </c:ser>
        <c:ser>
          <c:idx val="1"/>
          <c:order val="1"/>
          <c:tx>
            <c:strRef>
              <c:f>'eruul mend1'!$A$18</c:f>
              <c:strCache>
                <c:ptCount val="1"/>
                <c:pt idx="0">
                  <c:v>Амьд төрсөн хүүхдийн тоо</c:v>
                </c:pt>
              </c:strCache>
            </c:strRef>
          </c:tx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9.32400932400932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898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'eruul mend1'!$B$16:$D$16</c:f>
              <c:strCache>
                <c:ptCount val="3"/>
                <c:pt idx="0">
                  <c:v>2015.I-IX</c:v>
                </c:pt>
                <c:pt idx="1">
                  <c:v>2016.I-IX</c:v>
                </c:pt>
                <c:pt idx="2">
                  <c:v>2017.I-IX</c:v>
                </c:pt>
              </c:strCache>
            </c:strRef>
          </c:cat>
          <c:val>
            <c:numRef>
              <c:f>'eruul mend1'!$B$18:$D$18</c:f>
              <c:numCache>
                <c:formatCode>General</c:formatCode>
                <c:ptCount val="3"/>
                <c:pt idx="0">
                  <c:v>1046</c:v>
                </c:pt>
                <c:pt idx="1">
                  <c:v>973</c:v>
                </c:pt>
                <c:pt idx="2">
                  <c:v>898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overlap val="-6"/>
        <c:axId val="153378600"/>
        <c:axId val="153379432"/>
      </c:barChart>
      <c:catAx>
        <c:axId val="153378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53379432"/>
        <c:crosses val="autoZero"/>
        <c:auto val="1"/>
        <c:lblAlgn val="ctr"/>
        <c:lblOffset val="100"/>
        <c:noMultiLvlLbl val="0"/>
      </c:catAx>
      <c:valAx>
        <c:axId val="153379432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crossAx val="153378600"/>
        <c:crosses val="autoZero"/>
        <c:crossBetween val="between"/>
      </c:valAx>
      <c:spPr>
        <a:solidFill>
          <a:schemeClr val="bg1"/>
        </a:solidFill>
        <a:ln>
          <a:solidFill>
            <a:schemeClr val="bg1"/>
          </a:solidFill>
        </a:ln>
      </c:spPr>
    </c:plotArea>
    <c:legend>
      <c:legendPos val="b"/>
      <c:layout/>
      <c:overlay val="0"/>
      <c:txPr>
        <a:bodyPr/>
        <a:lstStyle/>
        <a:p>
          <a:pPr>
            <a:defRPr sz="10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suralts_2017!$W$20</c:f>
              <c:strCache>
                <c:ptCount val="1"/>
                <c:pt idx="0">
                  <c:v>Бүлэг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suralts_2017!$T$23:$T$25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suralts_2017!$W$23:$W$25</c:f>
              <c:numCache>
                <c:formatCode>0</c:formatCode>
                <c:ptCount val="3"/>
                <c:pt idx="0">
                  <c:v>28.223719676549866</c:v>
                </c:pt>
                <c:pt idx="1">
                  <c:v>29.091891891891891</c:v>
                </c:pt>
                <c:pt idx="2">
                  <c:v>28.567088607594936</c:v>
                </c:pt>
              </c:numCache>
            </c:numRef>
          </c:val>
        </c:ser>
        <c:ser>
          <c:idx val="1"/>
          <c:order val="1"/>
          <c:tx>
            <c:strRef>
              <c:f>suralts_2017!$X$20</c:f>
              <c:strCache>
                <c:ptCount val="1"/>
                <c:pt idx="0">
                  <c:v>Нэг багшид ногдох сурагчийн тоо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suralts_2017!$T$23:$T$25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suralts_2017!$X$23:$X$25</c:f>
              <c:numCache>
                <c:formatCode>#\ ##0</c:formatCode>
                <c:ptCount val="3"/>
                <c:pt idx="0">
                  <c:v>19.571962616822429</c:v>
                </c:pt>
                <c:pt idx="1">
                  <c:v>19.606557377049199</c:v>
                </c:pt>
                <c:pt idx="2">
                  <c:v>19.901234567901234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72762968"/>
        <c:axId val="372759832"/>
      </c:barChart>
      <c:catAx>
        <c:axId val="372762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72759832"/>
        <c:crosses val="autoZero"/>
        <c:auto val="1"/>
        <c:lblAlgn val="ctr"/>
        <c:lblOffset val="100"/>
        <c:noMultiLvlLbl val="0"/>
      </c:catAx>
      <c:valAx>
        <c:axId val="372759832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372762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2.314821160874837E-2"/>
          <c:w val="0.90143369175627119"/>
          <c:h val="0.791367745698454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Soyol_09!$B$3:$B$4</c:f>
              <c:strCache>
                <c:ptCount val="2"/>
                <c:pt idx="0">
                  <c:v>Нийт тоглолт</c:v>
                </c:pt>
                <c:pt idx="1">
                  <c:v>51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Soyol_09!$A$4:$A$8</c:f>
              <c:strCache>
                <c:ptCount val="3"/>
                <c:pt idx="0">
                  <c:v>2015.I-IX</c:v>
                </c:pt>
                <c:pt idx="1">
                  <c:v>2016.I-IX</c:v>
                </c:pt>
                <c:pt idx="2">
                  <c:v>2017.I-IX</c:v>
                </c:pt>
              </c:strCache>
            </c:strRef>
          </c:cat>
          <c:val>
            <c:numRef>
              <c:f>Soyol_09!$B$4:$B$8</c:f>
              <c:numCache>
                <c:formatCode>General</c:formatCode>
                <c:ptCount val="3"/>
                <c:pt idx="0">
                  <c:v>12</c:v>
                </c:pt>
                <c:pt idx="1">
                  <c:v>9</c:v>
                </c:pt>
                <c:pt idx="2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2765712"/>
        <c:axId val="372756304"/>
      </c:barChart>
      <c:catAx>
        <c:axId val="372765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72756304"/>
        <c:crosses val="autoZero"/>
        <c:auto val="1"/>
        <c:lblAlgn val="ctr"/>
        <c:lblOffset val="100"/>
        <c:noMultiLvlLbl val="0"/>
      </c:catAx>
      <c:valAx>
        <c:axId val="3727563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7276571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0322580645161407E-2"/>
          <c:y val="6.6245106895513398E-2"/>
          <c:w val="0.90143369175627119"/>
          <c:h val="0.7828867597512350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Soyol_09!$C$3</c:f>
              <c:strCache>
                <c:ptCount val="1"/>
                <c:pt idx="0">
                  <c:v>Үзэгчид /мян,хүн/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Soyol_09!$A$4:$A$8</c:f>
              <c:strCache>
                <c:ptCount val="3"/>
                <c:pt idx="0">
                  <c:v>2015.I-IX</c:v>
                </c:pt>
                <c:pt idx="1">
                  <c:v>2016.I-IX</c:v>
                </c:pt>
                <c:pt idx="2">
                  <c:v>2017.I-IX</c:v>
                </c:pt>
              </c:strCache>
            </c:strRef>
          </c:cat>
          <c:val>
            <c:numRef>
              <c:f>Soyol_09!$C$4:$C$8</c:f>
              <c:numCache>
                <c:formatCode>General</c:formatCode>
                <c:ptCount val="3"/>
                <c:pt idx="0">
                  <c:v>2.2999999999999998</c:v>
                </c:pt>
                <c:pt idx="1">
                  <c:v>4.8</c:v>
                </c:pt>
                <c:pt idx="2">
                  <c:v>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1"/>
        <c:overlap val="-51"/>
        <c:axId val="372760224"/>
        <c:axId val="372761792"/>
      </c:barChart>
      <c:catAx>
        <c:axId val="372760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72761792"/>
        <c:crosses val="autoZero"/>
        <c:auto val="1"/>
        <c:lblAlgn val="ctr"/>
        <c:lblOffset val="100"/>
        <c:noMultiLvlLbl val="0"/>
      </c:catAx>
      <c:valAx>
        <c:axId val="3727617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72760224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Soyol_09!$B$10</c:f>
              <c:strCache>
                <c:ptCount val="1"/>
                <c:pt idx="0">
                  <c:v>Нийт үзмэрийн тоо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Soyol_09!$A$11:$A$15</c:f>
              <c:strCache>
                <c:ptCount val="3"/>
                <c:pt idx="0">
                  <c:v>2015.I-IX</c:v>
                </c:pt>
                <c:pt idx="1">
                  <c:v>2016.I-IX</c:v>
                </c:pt>
                <c:pt idx="2">
                  <c:v>2017.I-IX</c:v>
                </c:pt>
              </c:strCache>
            </c:strRef>
          </c:cat>
          <c:val>
            <c:numRef>
              <c:f>Soyol_09!$B$11:$B$15</c:f>
              <c:numCache>
                <c:formatCode>#\ ##0</c:formatCode>
                <c:ptCount val="3"/>
                <c:pt idx="0">
                  <c:v>2063</c:v>
                </c:pt>
                <c:pt idx="1">
                  <c:v>2063</c:v>
                </c:pt>
                <c:pt idx="2">
                  <c:v>2063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2758656"/>
        <c:axId val="372761008"/>
      </c:barChart>
      <c:catAx>
        <c:axId val="372758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72761008"/>
        <c:crosses val="autoZero"/>
        <c:auto val="1"/>
        <c:lblAlgn val="ctr"/>
        <c:lblOffset val="100"/>
        <c:noMultiLvlLbl val="0"/>
      </c:catAx>
      <c:valAx>
        <c:axId val="372761008"/>
        <c:scaling>
          <c:orientation val="minMax"/>
        </c:scaling>
        <c:delete val="1"/>
        <c:axPos val="l"/>
        <c:numFmt formatCode="#\ ##0" sourceLinked="1"/>
        <c:majorTickMark val="out"/>
        <c:minorTickMark val="none"/>
        <c:tickLblPos val="none"/>
        <c:crossAx val="372758656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3458781362007165E-2"/>
          <c:y val="5.0977060322854706E-2"/>
          <c:w val="0.90143369175627119"/>
          <c:h val="0.801548043537889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Soyol_09!$C$10</c:f>
              <c:strCache>
                <c:ptCount val="1"/>
                <c:pt idx="0">
                  <c:v>Үзэгчид /мян,хүн/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Soyol_09!$A$11:$A$15</c:f>
              <c:strCache>
                <c:ptCount val="3"/>
                <c:pt idx="0">
                  <c:v>2015.I-IX</c:v>
                </c:pt>
                <c:pt idx="1">
                  <c:v>2016.I-IX</c:v>
                </c:pt>
                <c:pt idx="2">
                  <c:v>2017.I-IX</c:v>
                </c:pt>
              </c:strCache>
            </c:strRef>
          </c:cat>
          <c:val>
            <c:numRef>
              <c:f>Soyol_09!$C$11:$C$15</c:f>
              <c:numCache>
                <c:formatCode>General</c:formatCode>
                <c:ptCount val="3"/>
                <c:pt idx="0">
                  <c:v>1.4</c:v>
                </c:pt>
                <c:pt idx="1">
                  <c:v>0.9</c:v>
                </c:pt>
                <c:pt idx="2">
                  <c:v>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2757872"/>
        <c:axId val="372758264"/>
      </c:barChart>
      <c:catAx>
        <c:axId val="372757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72758264"/>
        <c:crosses val="autoZero"/>
        <c:auto val="1"/>
        <c:lblAlgn val="ctr"/>
        <c:lblOffset val="100"/>
        <c:noMultiLvlLbl val="0"/>
      </c:catAx>
      <c:valAx>
        <c:axId val="3727582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7275787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779945830837774E-3"/>
          <c:y val="8.3769633507853408E-2"/>
          <c:w val="0.8860841191721569"/>
          <c:h val="0.757684242349287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Soyol_09!$B$17</c:f>
              <c:strCache>
                <c:ptCount val="1"/>
                <c:pt idx="0">
                  <c:v>Нийт номын тоо                        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Soyol_09!$A$18:$A$22</c:f>
              <c:strCache>
                <c:ptCount val="3"/>
                <c:pt idx="0">
                  <c:v>2015.I-IX</c:v>
                </c:pt>
                <c:pt idx="1">
                  <c:v>2016.I-IX</c:v>
                </c:pt>
                <c:pt idx="2">
                  <c:v>2017.I-IX</c:v>
                </c:pt>
              </c:strCache>
            </c:strRef>
          </c:cat>
          <c:val>
            <c:numRef>
              <c:f>Soyol_09!$B$18:$B$22</c:f>
              <c:numCache>
                <c:formatCode>0.0</c:formatCode>
                <c:ptCount val="3"/>
                <c:pt idx="0" formatCode=".\ ##;">
                  <c:v>46.5</c:v>
                </c:pt>
                <c:pt idx="1">
                  <c:v>47</c:v>
                </c:pt>
                <c:pt idx="2">
                  <c:v>46.4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2762184"/>
        <c:axId val="522262648"/>
      </c:barChart>
      <c:catAx>
        <c:axId val="372762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22262648"/>
        <c:crosses val="autoZero"/>
        <c:auto val="1"/>
        <c:lblAlgn val="ctr"/>
        <c:lblOffset val="100"/>
        <c:noMultiLvlLbl val="0"/>
      </c:catAx>
      <c:valAx>
        <c:axId val="522262648"/>
        <c:scaling>
          <c:orientation val="minMax"/>
        </c:scaling>
        <c:delete val="1"/>
        <c:axPos val="l"/>
        <c:numFmt formatCode=".\ ##;" sourceLinked="1"/>
        <c:majorTickMark val="out"/>
        <c:minorTickMark val="none"/>
        <c:tickLblPos val="none"/>
        <c:crossAx val="37276218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4934640522875824E-2"/>
          <c:y val="5.9044551798174978E-2"/>
          <c:w val="0.91013071895424824"/>
          <c:h val="0.79613526570048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Soyol_09!$C$17</c:f>
              <c:strCache>
                <c:ptCount val="1"/>
                <c:pt idx="0">
                  <c:v>Уншигчид /мян,хүн/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Soyol_09!$A$18:$A$22</c:f>
              <c:strCache>
                <c:ptCount val="3"/>
                <c:pt idx="0">
                  <c:v>2015.I-IX</c:v>
                </c:pt>
                <c:pt idx="1">
                  <c:v>2016.I-IX</c:v>
                </c:pt>
                <c:pt idx="2">
                  <c:v>2017.I-IX</c:v>
                </c:pt>
              </c:strCache>
            </c:strRef>
          </c:cat>
          <c:val>
            <c:numRef>
              <c:f>Soyol_09!$C$18:$C$22</c:f>
              <c:numCache>
                <c:formatCode>General</c:formatCode>
                <c:ptCount val="3"/>
                <c:pt idx="0">
                  <c:v>24.4</c:v>
                </c:pt>
                <c:pt idx="1">
                  <c:v>20.5</c:v>
                </c:pt>
                <c:pt idx="2">
                  <c:v>15.4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2267744"/>
        <c:axId val="523331240"/>
      </c:barChart>
      <c:catAx>
        <c:axId val="522267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23331240"/>
        <c:crosses val="autoZero"/>
        <c:auto val="1"/>
        <c:lblAlgn val="ctr"/>
        <c:lblOffset val="100"/>
        <c:noMultiLvlLbl val="0"/>
      </c:catAx>
      <c:valAx>
        <c:axId val="5233312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52226774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8013856567524201E-2"/>
          <c:y val="1.9963566010439615E-3"/>
          <c:w val="0.96272207181282288"/>
          <c:h val="0.725108435617585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'Teeber, холбоо'!$A$11</c:f>
              <c:strCache>
                <c:ptCount val="1"/>
                <c:pt idx="0">
                  <c:v>Нийт орлого 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'Teeber, холбоо'!$C$10:$E$10</c:f>
              <c:strCache>
                <c:ptCount val="3"/>
                <c:pt idx="0">
                  <c:v>2015.I-IX</c:v>
                </c:pt>
                <c:pt idx="1">
                  <c:v>2016.I-IX</c:v>
                </c:pt>
                <c:pt idx="2">
                  <c:v>2017.I-IX</c:v>
                </c:pt>
              </c:strCache>
            </c:strRef>
          </c:cat>
          <c:val>
            <c:numRef>
              <c:f>'Teeber, холбоо'!$C$11:$E$11</c:f>
              <c:numCache>
                <c:formatCode>0.0</c:formatCode>
                <c:ptCount val="3"/>
                <c:pt idx="0">
                  <c:v>358.9</c:v>
                </c:pt>
                <c:pt idx="1">
                  <c:v>363.5</c:v>
                </c:pt>
                <c:pt idx="2">
                  <c:v>433.6</c:v>
                </c:pt>
              </c:numCache>
            </c:numRef>
          </c:val>
        </c:ser>
        <c:ser>
          <c:idx val="1"/>
          <c:order val="1"/>
          <c:tx>
            <c:strRef>
              <c:f>'Teeber, холбоо'!$A$12</c:f>
              <c:strCache>
                <c:ptCount val="1"/>
                <c:pt idx="0">
                  <c:v>Үүнээс:Хүн амын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'Teeber, холбоо'!$C$10:$E$10</c:f>
              <c:strCache>
                <c:ptCount val="3"/>
                <c:pt idx="0">
                  <c:v>2015.I-IX</c:v>
                </c:pt>
                <c:pt idx="1">
                  <c:v>2016.I-IX</c:v>
                </c:pt>
                <c:pt idx="2">
                  <c:v>2017.I-IX</c:v>
                </c:pt>
              </c:strCache>
            </c:strRef>
          </c:cat>
          <c:val>
            <c:numRef>
              <c:f>'Teeber, холбоо'!$C$12:$E$12</c:f>
              <c:numCache>
                <c:formatCode>0.0</c:formatCode>
                <c:ptCount val="3"/>
                <c:pt idx="0">
                  <c:v>103</c:v>
                </c:pt>
                <c:pt idx="1">
                  <c:v>81</c:v>
                </c:pt>
                <c:pt idx="2">
                  <c:v>94.2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23333200"/>
        <c:axId val="523527168"/>
      </c:barChart>
      <c:lineChart>
        <c:grouping val="standard"/>
        <c:varyColors val="0"/>
        <c:ser>
          <c:idx val="2"/>
          <c:order val="2"/>
          <c:tx>
            <c:strRef>
              <c:f>'Teeber, холбоо'!$A$13</c:f>
              <c:strCache>
                <c:ptCount val="1"/>
                <c:pt idx="0">
                  <c:v>Телефон цэг 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2.7649521825281513E-2"/>
                  <c:y val="-6.96197974351865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952306524300567E-2"/>
                      <c:h val="8.6157230526452411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2.2941970310391371E-2"/>
                  <c:y val="-6.0317460317460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900134952766533E-2"/>
                      <c:h val="8.5714285714285715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2.4291497975708402E-2"/>
                  <c:y val="-0.139682539682539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'Teeber, холбоо'!$C$10:$E$10</c:f>
              <c:strCache>
                <c:ptCount val="3"/>
                <c:pt idx="0">
                  <c:v>2015.I-IX</c:v>
                </c:pt>
                <c:pt idx="1">
                  <c:v>2016.I-IX</c:v>
                </c:pt>
                <c:pt idx="2">
                  <c:v>2017.I-IX</c:v>
                </c:pt>
              </c:strCache>
            </c:strRef>
          </c:cat>
          <c:val>
            <c:numRef>
              <c:f>'Teeber, холбоо'!$C$13:$E$13</c:f>
              <c:numCache>
                <c:formatCode>0</c:formatCode>
                <c:ptCount val="3"/>
                <c:pt idx="0">
                  <c:v>614</c:v>
                </c:pt>
                <c:pt idx="1">
                  <c:v>557</c:v>
                </c:pt>
                <c:pt idx="2">
                  <c:v>502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3333200"/>
        <c:axId val="523527168"/>
      </c:lineChart>
      <c:catAx>
        <c:axId val="523333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3527168"/>
        <c:crosses val="autoZero"/>
        <c:auto val="1"/>
        <c:lblAlgn val="ctr"/>
        <c:lblOffset val="100"/>
        <c:noMultiLvlLbl val="0"/>
      </c:catAx>
      <c:valAx>
        <c:axId val="52352716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523333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2880688963714657E-3"/>
          <c:y val="0.85352208733528145"/>
          <c:w val="0.93778677462887994"/>
          <c:h val="0.134577523256770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105238283929181"/>
          <c:y val="2.2208505716446458E-2"/>
          <c:w val="0.8082354443477584"/>
          <c:h val="0.9489955069175675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rgbClr val="92D05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>
                    <a:latin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'газар өмчлөл'!$X$4:$X$16</c:f>
              <c:strCache>
                <c:ptCount val="13"/>
                <c:pt idx="0">
                  <c:v>Íà</c:v>
                </c:pt>
                <c:pt idx="1">
                  <c:v>Àñ</c:v>
                </c:pt>
                <c:pt idx="2">
                  <c:v>Õà</c:v>
                </c:pt>
                <c:pt idx="3">
                  <c:v>Äà</c:v>
                </c:pt>
                <c:pt idx="4">
                  <c:v>Óá</c:v>
                </c:pt>
                <c:pt idx="5">
                  <c:v>Ñ¿</c:v>
                </c:pt>
                <c:pt idx="6">
                  <c:v>Òø</c:v>
                </c:pt>
                <c:pt idx="7">
                  <c:v>Îí</c:v>
                </c:pt>
                <c:pt idx="8">
                  <c:v>Áä</c:v>
                </c:pt>
                <c:pt idx="9">
                  <c:v>Ìõ</c:v>
                </c:pt>
                <c:pt idx="10">
                  <c:v>Òö</c:v>
                </c:pt>
                <c:pt idx="11">
                  <c:v>Ýö</c:v>
                </c:pt>
                <c:pt idx="12">
                  <c:v>Áó</c:v>
                </c:pt>
              </c:strCache>
            </c:strRef>
          </c:cat>
          <c:val>
            <c:numRef>
              <c:f>'газар өмчлөл'!$Y$4:$Y$16</c:f>
              <c:numCache>
                <c:formatCode>General</c:formatCode>
                <c:ptCount val="13"/>
                <c:pt idx="0">
                  <c:v>162</c:v>
                </c:pt>
                <c:pt idx="1">
                  <c:v>193</c:v>
                </c:pt>
                <c:pt idx="2">
                  <c:v>200</c:v>
                </c:pt>
                <c:pt idx="3">
                  <c:v>238</c:v>
                </c:pt>
                <c:pt idx="4">
                  <c:v>313</c:v>
                </c:pt>
                <c:pt idx="5">
                  <c:v>390</c:v>
                </c:pt>
                <c:pt idx="6">
                  <c:v>476</c:v>
                </c:pt>
                <c:pt idx="7">
                  <c:v>591</c:v>
                </c:pt>
                <c:pt idx="8">
                  <c:v>628</c:v>
                </c:pt>
                <c:pt idx="9">
                  <c:v>640</c:v>
                </c:pt>
                <c:pt idx="10">
                  <c:v>674</c:v>
                </c:pt>
                <c:pt idx="11" formatCode="#\ ##0">
                  <c:v>1405</c:v>
                </c:pt>
                <c:pt idx="12" formatCode="#\ ##0">
                  <c:v>3863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477613232"/>
        <c:axId val="477613624"/>
      </c:barChart>
      <c:catAx>
        <c:axId val="4776132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aseline="0">
                <a:latin typeface="Arial Mon" pitchFamily="34" charset="0"/>
              </a:defRPr>
            </a:pPr>
            <a:endParaRPr lang="en-US"/>
          </a:p>
        </c:txPr>
        <c:crossAx val="477613624"/>
        <c:crosses val="autoZero"/>
        <c:auto val="1"/>
        <c:lblAlgn val="ctr"/>
        <c:lblOffset val="100"/>
        <c:noMultiLvlLbl val="0"/>
      </c:catAx>
      <c:valAx>
        <c:axId val="4776136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7761323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524577911693017"/>
          <c:y val="3.3976822812402684E-2"/>
          <c:w val="0.78788444490796261"/>
          <c:h val="0.9312618443880954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rgbClr val="92D05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>
                    <a:latin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'газар өмчлөл'!$AB$4:$AB$16</c:f>
              <c:strCache>
                <c:ptCount val="13"/>
                <c:pt idx="0">
                  <c:v>Áó</c:v>
                </c:pt>
                <c:pt idx="1">
                  <c:v>Ýö</c:v>
                </c:pt>
                <c:pt idx="2">
                  <c:v>Òö</c:v>
                </c:pt>
                <c:pt idx="3">
                  <c:v>Áä</c:v>
                </c:pt>
                <c:pt idx="4">
                  <c:v>Îí</c:v>
                </c:pt>
                <c:pt idx="5">
                  <c:v>Òø</c:v>
                </c:pt>
                <c:pt idx="6">
                  <c:v>Ìõ</c:v>
                </c:pt>
                <c:pt idx="7">
                  <c:v>Ñ¿</c:v>
                </c:pt>
                <c:pt idx="8">
                  <c:v>Óá</c:v>
                </c:pt>
                <c:pt idx="9">
                  <c:v>Äà</c:v>
                </c:pt>
                <c:pt idx="10">
                  <c:v>Õà</c:v>
                </c:pt>
                <c:pt idx="11">
                  <c:v>Àñ</c:v>
                </c:pt>
                <c:pt idx="12">
                  <c:v>Íà</c:v>
                </c:pt>
              </c:strCache>
            </c:strRef>
          </c:cat>
          <c:val>
            <c:numRef>
              <c:f>'газар өмчлөл'!$AC$4:$AC$16</c:f>
              <c:numCache>
                <c:formatCode>#\ ##0</c:formatCode>
                <c:ptCount val="13"/>
                <c:pt idx="0">
                  <c:v>3743</c:v>
                </c:pt>
                <c:pt idx="1">
                  <c:v>1306</c:v>
                </c:pt>
                <c:pt idx="2" formatCode="General">
                  <c:v>674</c:v>
                </c:pt>
                <c:pt idx="3" formatCode="General">
                  <c:v>628</c:v>
                </c:pt>
                <c:pt idx="4" formatCode="General">
                  <c:v>591</c:v>
                </c:pt>
                <c:pt idx="5" formatCode="General">
                  <c:v>476</c:v>
                </c:pt>
                <c:pt idx="6" formatCode="General">
                  <c:v>399</c:v>
                </c:pt>
                <c:pt idx="7" formatCode="General">
                  <c:v>390</c:v>
                </c:pt>
                <c:pt idx="8" formatCode="General">
                  <c:v>286</c:v>
                </c:pt>
                <c:pt idx="9" formatCode="General">
                  <c:v>230</c:v>
                </c:pt>
                <c:pt idx="10" formatCode="General">
                  <c:v>200</c:v>
                </c:pt>
                <c:pt idx="11" formatCode="General">
                  <c:v>180</c:v>
                </c:pt>
                <c:pt idx="12" formatCode="General">
                  <c:v>155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axId val="477614408"/>
        <c:axId val="477614800"/>
      </c:barChart>
      <c:catAx>
        <c:axId val="47761440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aseline="0">
                <a:latin typeface="Arial Mon" pitchFamily="34" charset="0"/>
              </a:defRPr>
            </a:pPr>
            <a:endParaRPr lang="en-US"/>
          </a:p>
        </c:txPr>
        <c:crossAx val="477614800"/>
        <c:crosses val="autoZero"/>
        <c:auto val="1"/>
        <c:lblAlgn val="ctr"/>
        <c:lblOffset val="100"/>
        <c:noMultiLvlLbl val="0"/>
      </c:catAx>
      <c:valAx>
        <c:axId val="477614800"/>
        <c:scaling>
          <c:orientation val="minMax"/>
        </c:scaling>
        <c:delete val="1"/>
        <c:axPos val="b"/>
        <c:numFmt formatCode="#\ ##0" sourceLinked="1"/>
        <c:majorTickMark val="out"/>
        <c:minorTickMark val="none"/>
        <c:tickLblPos val="none"/>
        <c:crossAx val="47761440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r>
              <a:rPr lang="mn-MN" sz="1100">
                <a:latin typeface="Arial" pitchFamily="34" charset="0"/>
                <a:cs typeface="Arial" pitchFamily="34" charset="0"/>
              </a:rPr>
              <a:t>Халдварт өвчнөөр өвчлөгчид, жил бүрийн эхний </a:t>
            </a:r>
            <a:r>
              <a:rPr lang="en-US" sz="1100">
                <a:latin typeface="Arial" pitchFamily="34" charset="0"/>
                <a:cs typeface="Arial" pitchFamily="34" charset="0"/>
              </a:rPr>
              <a:t>9</a:t>
            </a:r>
            <a:r>
              <a:rPr lang="mn-MN" sz="1100">
                <a:latin typeface="Arial" pitchFamily="34" charset="0"/>
                <a:cs typeface="Arial" pitchFamily="34" charset="0"/>
              </a:rPr>
              <a:t> сарын байдлаар</a:t>
            </a:r>
          </a:p>
        </c:rich>
      </c:tx>
      <c:layout>
        <c:manualLayout>
          <c:xMode val="edge"/>
          <c:yMode val="edge"/>
          <c:x val="0.2104286521146882"/>
          <c:y val="3.7180287808851485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'eruul mend2'!$A$14:$B$14</c:f>
              <c:strCache>
                <c:ptCount val="1"/>
                <c:pt idx="0">
                  <c:v>Халдварт өвчнөөр өвчлөгчид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Pt>
            <c:idx val="10"/>
            <c:invertIfNegative val="0"/>
            <c:bubble3D val="0"/>
            <c:spPr>
              <a:solidFill>
                <a:srgbClr val="4F81BD"/>
              </a:solidFill>
              <a:ln>
                <a:solidFill>
                  <a:sysClr val="window" lastClr="FFFFFF"/>
                </a:solidFill>
              </a:ln>
            </c:spPr>
          </c:dPt>
          <c:dLbls>
            <c:dLbl>
              <c:idx val="9"/>
              <c:layout>
                <c:manualLayout>
                  <c:x val="0"/>
                  <c:y val="1.7241379310344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962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0000"/>
                        </a:solidFill>
                      </a:rPr>
                      <a:t>506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'eruul mend2'!$F$13:$P$13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'eruul mend2'!$F$14:$P$14</c:f>
              <c:numCache>
                <c:formatCode>General</c:formatCode>
                <c:ptCount val="11"/>
                <c:pt idx="0">
                  <c:v>698</c:v>
                </c:pt>
                <c:pt idx="1">
                  <c:v>979</c:v>
                </c:pt>
                <c:pt idx="2">
                  <c:v>597</c:v>
                </c:pt>
                <c:pt idx="3">
                  <c:v>384</c:v>
                </c:pt>
                <c:pt idx="4">
                  <c:v>421</c:v>
                </c:pt>
                <c:pt idx="5">
                  <c:v>485</c:v>
                </c:pt>
                <c:pt idx="6">
                  <c:v>794</c:v>
                </c:pt>
                <c:pt idx="7">
                  <c:v>359</c:v>
                </c:pt>
                <c:pt idx="8">
                  <c:v>597</c:v>
                </c:pt>
                <c:pt idx="9">
                  <c:v>1115</c:v>
                </c:pt>
                <c:pt idx="10">
                  <c:v>962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53354920"/>
        <c:axId val="153458656"/>
      </c:barChart>
      <c:catAx>
        <c:axId val="153354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0"/>
        </c:spPr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53458656"/>
        <c:crosses val="autoZero"/>
        <c:auto val="1"/>
        <c:lblAlgn val="ctr"/>
        <c:lblOffset val="100"/>
        <c:noMultiLvlLbl val="0"/>
      </c:catAx>
      <c:valAx>
        <c:axId val="153458656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5335492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Гэмт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хэргийн улмаас гэмтсэн, нас барсан хүний тоо, жил бүрийн </a:t>
            </a:r>
            <a:r>
              <a:rPr lang="en-US" sz="1200" b="1" baseline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дүгээр</a:t>
            </a:r>
            <a:endParaRPr lang="en-US" sz="1200" b="1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сарын байдлаар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6424300087489094"/>
          <c:y val="2.777777777777784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'gemt hereg1'!$G$3</c:f>
              <c:strCache>
                <c:ptCount val="1"/>
                <c:pt idx="0">
                  <c:v>Гэмтэж осолдсон хүн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'gemt hereg1'!$H$2:$J$2</c:f>
              <c:strCache>
                <c:ptCount val="3"/>
                <c:pt idx="0">
                  <c:v>2015.I-IX</c:v>
                </c:pt>
                <c:pt idx="1">
                  <c:v>2016.I-IX</c:v>
                </c:pt>
                <c:pt idx="2">
                  <c:v>2017.I-IX</c:v>
                </c:pt>
              </c:strCache>
            </c:strRef>
          </c:cat>
          <c:val>
            <c:numRef>
              <c:f>'gemt hereg1'!$H$3:$J$3</c:f>
              <c:numCache>
                <c:formatCode>General</c:formatCode>
                <c:ptCount val="3"/>
                <c:pt idx="0">
                  <c:v>125</c:v>
                </c:pt>
                <c:pt idx="1">
                  <c:v>130</c:v>
                </c:pt>
                <c:pt idx="2">
                  <c:v>118</c:v>
                </c:pt>
              </c:numCache>
            </c:numRef>
          </c:val>
        </c:ser>
        <c:ser>
          <c:idx val="1"/>
          <c:order val="1"/>
          <c:tx>
            <c:strRef>
              <c:f>'gemt hereg1'!$G$4</c:f>
              <c:strCache>
                <c:ptCount val="1"/>
                <c:pt idx="0">
                  <c:v>Нас барсан хүн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'gemt hereg1'!$H$2:$J$2</c:f>
              <c:strCache>
                <c:ptCount val="3"/>
                <c:pt idx="0">
                  <c:v>2015.I-IX</c:v>
                </c:pt>
                <c:pt idx="1">
                  <c:v>2016.I-IX</c:v>
                </c:pt>
                <c:pt idx="2">
                  <c:v>2017.I-IX</c:v>
                </c:pt>
              </c:strCache>
            </c:strRef>
          </c:cat>
          <c:val>
            <c:numRef>
              <c:f>'gemt hereg1'!$H$4:$J$4</c:f>
              <c:numCache>
                <c:formatCode>General</c:formatCode>
                <c:ptCount val="3"/>
                <c:pt idx="0">
                  <c:v>35</c:v>
                </c:pt>
                <c:pt idx="1">
                  <c:v>49</c:v>
                </c:pt>
                <c:pt idx="2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7615584"/>
        <c:axId val="477615976"/>
      </c:barChart>
      <c:catAx>
        <c:axId val="47761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77615976"/>
        <c:crosses val="autoZero"/>
        <c:auto val="1"/>
        <c:lblAlgn val="ctr"/>
        <c:lblOffset val="100"/>
        <c:noMultiLvlLbl val="0"/>
      </c:catAx>
      <c:valAx>
        <c:axId val="4776159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77615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Гэмт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хэргийн  улмаас учирсан хохирлын хэмжээ, жил бүрийн</a:t>
            </a:r>
            <a:r>
              <a:rPr lang="en-US" sz="1200" b="1" baseline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200" b="1" baseline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дүгээр сарын байдлаар, сая төгрөг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5563403646857429"/>
          <c:y val="2.543720615353392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133902430871878E-2"/>
          <c:y val="0.23069442905155937"/>
          <c:w val="0.93732195138256269"/>
          <c:h val="0.583064829490601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'gemt hereg1'!$G$22</c:f>
              <c:strCache>
                <c:ptCount val="1"/>
                <c:pt idx="0">
                  <c:v>Нийт хохирол /сая төгрөг/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'gemt hereg1'!$H$21:$J$21</c:f>
              <c:strCache>
                <c:ptCount val="3"/>
                <c:pt idx="0">
                  <c:v>2015.I-IX</c:v>
                </c:pt>
                <c:pt idx="1">
                  <c:v>2016.I-IX</c:v>
                </c:pt>
                <c:pt idx="2">
                  <c:v>2017.I-IX</c:v>
                </c:pt>
              </c:strCache>
            </c:strRef>
          </c:cat>
          <c:val>
            <c:numRef>
              <c:f>'gemt hereg1'!$H$22:$J$22</c:f>
              <c:numCache>
                <c:formatCode>0.0</c:formatCode>
                <c:ptCount val="3"/>
                <c:pt idx="0">
                  <c:v>799.7</c:v>
                </c:pt>
                <c:pt idx="1">
                  <c:v>502.1</c:v>
                </c:pt>
                <c:pt idx="2">
                  <c:v>381.5</c:v>
                </c:pt>
              </c:numCache>
            </c:numRef>
          </c:val>
        </c:ser>
        <c:ser>
          <c:idx val="1"/>
          <c:order val="1"/>
          <c:tx>
            <c:strRef>
              <c:f>'gemt hereg1'!$G$23</c:f>
              <c:strCache>
                <c:ptCount val="1"/>
                <c:pt idx="0">
                  <c:v>Нөхөн төлүүлсэн хохирол /хувь/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'gemt hereg1'!$H$21:$J$21</c:f>
              <c:strCache>
                <c:ptCount val="3"/>
                <c:pt idx="0">
                  <c:v>2015.I-IX</c:v>
                </c:pt>
                <c:pt idx="1">
                  <c:v>2016.I-IX</c:v>
                </c:pt>
                <c:pt idx="2">
                  <c:v>2017.I-IX</c:v>
                </c:pt>
              </c:strCache>
            </c:strRef>
          </c:cat>
          <c:val>
            <c:numRef>
              <c:f>'gemt hereg1'!$H$23:$J$23</c:f>
              <c:numCache>
                <c:formatCode>0.0</c:formatCode>
                <c:ptCount val="3"/>
                <c:pt idx="0">
                  <c:v>79.2</c:v>
                </c:pt>
                <c:pt idx="1">
                  <c:v>83.5</c:v>
                </c:pt>
                <c:pt idx="2">
                  <c:v>57.9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7616760"/>
        <c:axId val="477617152"/>
      </c:barChart>
      <c:catAx>
        <c:axId val="477616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77617152"/>
        <c:crosses val="autoZero"/>
        <c:auto val="1"/>
        <c:lblAlgn val="ctr"/>
        <c:lblOffset val="100"/>
        <c:noMultiLvlLbl val="0"/>
      </c:catAx>
      <c:valAx>
        <c:axId val="47761715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77616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title>
      <c:tx>
        <c:rich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r>
              <a:rPr lang="en-US" sz="1200">
                <a:latin typeface="Arial" pitchFamily="34" charset="0"/>
                <a:cs typeface="Arial" pitchFamily="34" charset="0"/>
              </a:rPr>
              <a:t>Бүртгэ</a:t>
            </a:r>
            <a:r>
              <a:rPr lang="mn-MN" sz="1200">
                <a:latin typeface="Arial" pitchFamily="34" charset="0"/>
                <a:cs typeface="Arial" pitchFamily="34" charset="0"/>
              </a:rPr>
              <a:t>гдсэн гэмт хэргийн</a:t>
            </a:r>
            <a:r>
              <a:rPr lang="en-US" sz="1200">
                <a:latin typeface="Arial" pitchFamily="34" charset="0"/>
                <a:cs typeface="Arial" pitchFamily="34" charset="0"/>
              </a:rPr>
              <a:t> тоо, жил бүрийн </a:t>
            </a:r>
            <a:endParaRPr lang="mn-MN" sz="1200">
              <a:latin typeface="Arial" pitchFamily="34" charset="0"/>
              <a:cs typeface="Arial" pitchFamily="34" charset="0"/>
            </a:endParaRPr>
          </a:p>
          <a:p>
            <a:pPr>
              <a:defRPr sz="1200">
                <a:latin typeface="Arial" pitchFamily="34" charset="0"/>
                <a:cs typeface="Arial" pitchFamily="34" charset="0"/>
              </a:defRPr>
            </a:pPr>
            <a:r>
              <a:rPr lang="en-US" sz="1200">
                <a:latin typeface="Arial" pitchFamily="34" charset="0"/>
                <a:cs typeface="Arial" pitchFamily="34" charset="0"/>
              </a:rPr>
              <a:t>эхний </a:t>
            </a:r>
            <a:r>
              <a:rPr lang="mn-MN" sz="1200">
                <a:latin typeface="Arial" pitchFamily="34" charset="0"/>
                <a:cs typeface="Arial" pitchFamily="34" charset="0"/>
              </a:rPr>
              <a:t>9</a:t>
            </a:r>
            <a:r>
              <a:rPr lang="en-US" sz="1200">
                <a:latin typeface="Arial" pitchFamily="34" charset="0"/>
                <a:cs typeface="Arial" pitchFamily="34" charset="0"/>
              </a:rPr>
              <a:t> д</a:t>
            </a:r>
            <a:r>
              <a:rPr lang="mn-MN" sz="1200">
                <a:latin typeface="Arial" pitchFamily="34" charset="0"/>
                <a:cs typeface="Arial" pitchFamily="34" charset="0"/>
              </a:rPr>
              <a:t>үгээ</a:t>
            </a:r>
            <a:r>
              <a:rPr lang="en-US" sz="1200">
                <a:latin typeface="Arial" pitchFamily="34" charset="0"/>
                <a:cs typeface="Arial" pitchFamily="34" charset="0"/>
              </a:rPr>
              <a:t>р сарын</a:t>
            </a:r>
            <a:r>
              <a:rPr lang="mn-MN" sz="1200">
                <a:latin typeface="Arial" pitchFamily="34" charset="0"/>
                <a:cs typeface="Arial" pitchFamily="34" charset="0"/>
              </a:rPr>
              <a:t> </a:t>
            </a:r>
            <a:r>
              <a:rPr lang="en-US" sz="1200">
                <a:latin typeface="Arial" pitchFamily="34" charset="0"/>
                <a:cs typeface="Arial" pitchFamily="34" charset="0"/>
              </a:rPr>
              <a:t>байдлаар </a:t>
            </a:r>
          </a:p>
        </c:rich>
      </c:tx>
      <c:layout>
        <c:manualLayout>
          <c:xMode val="edge"/>
          <c:yMode val="edge"/>
          <c:x val="0.28803928281343349"/>
          <c:y val="4.16507279150659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3305005672244935E-2"/>
          <c:y val="0.22710841075661389"/>
          <c:w val="0.97394257942821083"/>
          <c:h val="0.674751382720758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slaid!$A$4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slaid!$C$3:$L$3</c:f>
              <c:numCache>
                <c:formatCode>0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slaid!$C$4:$L$4</c:f>
              <c:numCache>
                <c:formatCode>0</c:formatCode>
                <c:ptCount val="10"/>
                <c:pt idx="0">
                  <c:v>120</c:v>
                </c:pt>
                <c:pt idx="1">
                  <c:v>118</c:v>
                </c:pt>
                <c:pt idx="2">
                  <c:v>114</c:v>
                </c:pt>
                <c:pt idx="3">
                  <c:v>146</c:v>
                </c:pt>
                <c:pt idx="4">
                  <c:v>160</c:v>
                </c:pt>
                <c:pt idx="5">
                  <c:v>195</c:v>
                </c:pt>
                <c:pt idx="6" formatCode="General">
                  <c:v>217</c:v>
                </c:pt>
                <c:pt idx="7" formatCode="General">
                  <c:v>232</c:v>
                </c:pt>
                <c:pt idx="8" formatCode="General">
                  <c:v>212</c:v>
                </c:pt>
                <c:pt idx="9" formatCode="General">
                  <c:v>245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477617936"/>
        <c:axId val="477618328"/>
      </c:barChart>
      <c:catAx>
        <c:axId val="477617936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5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77618328"/>
        <c:crosses val="autoZero"/>
        <c:auto val="1"/>
        <c:lblAlgn val="ctr"/>
        <c:lblOffset val="100"/>
        <c:noMultiLvlLbl val="0"/>
      </c:catAx>
      <c:valAx>
        <c:axId val="477618328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4776179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mn-MN"/>
              <a:t>Зээлийн өрийн үлдэгдэл тэрбум төгрөг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4920634920634921E-2"/>
          <c:y val="0.18746177370030695"/>
          <c:w val="0.93015873015873063"/>
          <c:h val="0.607533049194538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'grafic (3)'!$B$3</c:f>
              <c:strCache>
                <c:ptCount val="1"/>
                <c:pt idx="0">
                  <c:v>Зээлийн өрийн үлдэгдэл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 (3)'!$A$5:$A$9</c:f>
              <c:strCache>
                <c:ptCount val="5"/>
                <c:pt idx="0">
                  <c:v>2013.IX</c:v>
                </c:pt>
                <c:pt idx="1">
                  <c:v>2014.IX</c:v>
                </c:pt>
                <c:pt idx="2">
                  <c:v>2015.IX</c:v>
                </c:pt>
                <c:pt idx="3">
                  <c:v>2016.IX</c:v>
                </c:pt>
                <c:pt idx="4">
                  <c:v>2017.IX</c:v>
                </c:pt>
              </c:strCache>
            </c:strRef>
          </c:cat>
          <c:val>
            <c:numRef>
              <c:f>'grafic (3)'!$B$5:$B$9</c:f>
              <c:numCache>
                <c:formatCode>###\ ##0.0</c:formatCode>
                <c:ptCount val="5"/>
                <c:pt idx="0" formatCode="General">
                  <c:v>70.5</c:v>
                </c:pt>
                <c:pt idx="1">
                  <c:v>94.4</c:v>
                </c:pt>
                <c:pt idx="2" formatCode="0.0">
                  <c:v>100.3</c:v>
                </c:pt>
                <c:pt idx="3" formatCode="0.0">
                  <c:v>101.7</c:v>
                </c:pt>
                <c:pt idx="4" formatCode="0.0">
                  <c:v>115.6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77621032"/>
        <c:axId val="477621424"/>
      </c:barChart>
      <c:catAx>
        <c:axId val="477621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77621424"/>
        <c:crosses val="autoZero"/>
        <c:auto val="1"/>
        <c:lblAlgn val="ctr"/>
        <c:lblOffset val="100"/>
        <c:noMultiLvlLbl val="0"/>
      </c:catAx>
      <c:valAx>
        <c:axId val="4776214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77621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mn-MN"/>
              <a:t>Хадгаламжийн үлдэгдэл тэрбум төгрөг</a:t>
            </a:r>
          </a:p>
        </c:rich>
      </c:tx>
      <c:layout>
        <c:manualLayout>
          <c:xMode val="edge"/>
          <c:yMode val="edge"/>
          <c:x val="0.13202165518783837"/>
          <c:y val="5.2843468676721878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'grafic (3)'!$C$3</c:f>
              <c:strCache>
                <c:ptCount val="1"/>
                <c:pt idx="0">
                  <c:v>Хадгаламжийн үлдэгдэл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'grafic (3)'!$A$5:$A$9</c:f>
              <c:strCache>
                <c:ptCount val="5"/>
                <c:pt idx="0">
                  <c:v>2013.IX</c:v>
                </c:pt>
                <c:pt idx="1">
                  <c:v>2014.IX</c:v>
                </c:pt>
                <c:pt idx="2">
                  <c:v>2015.IX</c:v>
                </c:pt>
                <c:pt idx="3">
                  <c:v>2016.IX</c:v>
                </c:pt>
                <c:pt idx="4">
                  <c:v>2017.IX</c:v>
                </c:pt>
              </c:strCache>
            </c:strRef>
          </c:cat>
          <c:val>
            <c:numRef>
              <c:f>'grafic (3)'!$C$5:$C$9</c:f>
              <c:numCache>
                <c:formatCode>###\ ##0.0</c:formatCode>
                <c:ptCount val="5"/>
                <c:pt idx="0" formatCode="General">
                  <c:v>26.2</c:v>
                </c:pt>
                <c:pt idx="1">
                  <c:v>29.8</c:v>
                </c:pt>
                <c:pt idx="2" formatCode="General">
                  <c:v>32.1</c:v>
                </c:pt>
                <c:pt idx="3" formatCode="0.0">
                  <c:v>42.2</c:v>
                </c:pt>
                <c:pt idx="4" formatCode="0.0">
                  <c:v>44.7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477622208"/>
        <c:axId val="477622600"/>
      </c:barChart>
      <c:catAx>
        <c:axId val="477622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77622600"/>
        <c:crosses val="autoZero"/>
        <c:auto val="1"/>
        <c:lblAlgn val="ctr"/>
        <c:lblOffset val="100"/>
        <c:noMultiLvlLbl val="0"/>
      </c:catAx>
      <c:valAx>
        <c:axId val="4776226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77622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r>
              <a:rPr lang="mn-MN" sz="1200">
                <a:latin typeface="Arial" pitchFamily="34" charset="0"/>
                <a:cs typeface="Arial" pitchFamily="34" charset="0"/>
              </a:rPr>
              <a:t>Төсвийн зарлага тэрбум.төг</a:t>
            </a:r>
            <a:endParaRPr lang="en-US" sz="1200">
              <a:latin typeface="Arial" pitchFamily="34" charset="0"/>
              <a:cs typeface="Arial" pitchFamily="34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'Tosov (2)'!$C$13</c:f>
              <c:strCache>
                <c:ptCount val="1"/>
                <c:pt idx="0">
                  <c:v>Зарлага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'Tosov (2)'!$A$15:$A$19</c:f>
              <c:strCache>
                <c:ptCount val="5"/>
                <c:pt idx="0">
                  <c:v>2013.I-IX</c:v>
                </c:pt>
                <c:pt idx="1">
                  <c:v>2014.I-IX</c:v>
                </c:pt>
                <c:pt idx="2">
                  <c:v>2015.I-IX</c:v>
                </c:pt>
                <c:pt idx="3">
                  <c:v>2016.I-IX</c:v>
                </c:pt>
                <c:pt idx="4">
                  <c:v>2017.I-IX</c:v>
                </c:pt>
              </c:strCache>
            </c:strRef>
          </c:cat>
          <c:val>
            <c:numRef>
              <c:f>'Tosov (2)'!$C$15:$C$19</c:f>
              <c:numCache>
                <c:formatCode>###\ ##0.0</c:formatCode>
                <c:ptCount val="5"/>
                <c:pt idx="0">
                  <c:v>30.3</c:v>
                </c:pt>
                <c:pt idx="1">
                  <c:v>38.4</c:v>
                </c:pt>
                <c:pt idx="2" formatCode="0.0">
                  <c:v>32.9</c:v>
                </c:pt>
                <c:pt idx="3" formatCode="General">
                  <c:v>35.700000000000003</c:v>
                </c:pt>
                <c:pt idx="4" formatCode="General">
                  <c:v>35.799999999999997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74848880"/>
        <c:axId val="374850056"/>
      </c:barChart>
      <c:catAx>
        <c:axId val="374848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74850056"/>
        <c:crosses val="autoZero"/>
        <c:auto val="1"/>
        <c:lblAlgn val="ctr"/>
        <c:lblOffset val="100"/>
        <c:noMultiLvlLbl val="0"/>
      </c:catAx>
      <c:valAx>
        <c:axId val="374850056"/>
        <c:scaling>
          <c:orientation val="minMax"/>
        </c:scaling>
        <c:delete val="1"/>
        <c:axPos val="l"/>
        <c:numFmt formatCode="###\ ##0.0" sourceLinked="1"/>
        <c:majorTickMark val="out"/>
        <c:minorTickMark val="none"/>
        <c:tickLblPos val="none"/>
        <c:crossAx val="37484888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r>
              <a:rPr lang="mn-MN" sz="1200">
                <a:latin typeface="Arial" pitchFamily="34" charset="0"/>
                <a:cs typeface="Arial" pitchFamily="34" charset="0"/>
              </a:rPr>
              <a:t>Төсвийн</a:t>
            </a:r>
            <a:r>
              <a:rPr lang="mn-MN" sz="1200" baseline="0">
                <a:latin typeface="Arial" pitchFamily="34" charset="0"/>
                <a:cs typeface="Arial" pitchFamily="34" charset="0"/>
              </a:rPr>
              <a:t> орлого тэрбум.төг</a:t>
            </a:r>
            <a:endParaRPr lang="en-US" sz="1200">
              <a:latin typeface="Arial" pitchFamily="34" charset="0"/>
              <a:cs typeface="Arial" pitchFamily="34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1111111111111123E-2"/>
          <c:y val="0.17965296004666084"/>
          <c:w val="0.93888888888888999"/>
          <c:h val="0.73221420239136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'Tosov (2)'!$B$13</c:f>
              <c:strCache>
                <c:ptCount val="1"/>
                <c:pt idx="0">
                  <c:v>Орлого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'Tosov (2)'!$A$15:$A$19</c:f>
              <c:strCache>
                <c:ptCount val="5"/>
                <c:pt idx="0">
                  <c:v>2013.I-IX</c:v>
                </c:pt>
                <c:pt idx="1">
                  <c:v>2014.I-IX</c:v>
                </c:pt>
                <c:pt idx="2">
                  <c:v>2015.I-IX</c:v>
                </c:pt>
                <c:pt idx="3">
                  <c:v>2016.I-IX</c:v>
                </c:pt>
                <c:pt idx="4">
                  <c:v>2017.I-IX</c:v>
                </c:pt>
              </c:strCache>
            </c:strRef>
          </c:cat>
          <c:val>
            <c:numRef>
              <c:f>'Tosov (2)'!$B$15:$B$19</c:f>
              <c:numCache>
                <c:formatCode>###\ ##0.0</c:formatCode>
                <c:ptCount val="5"/>
                <c:pt idx="0">
                  <c:v>36.200000000000003</c:v>
                </c:pt>
                <c:pt idx="1">
                  <c:v>36.700000000000003</c:v>
                </c:pt>
                <c:pt idx="2" formatCode="0.0">
                  <c:v>35.1</c:v>
                </c:pt>
                <c:pt idx="3" formatCode="General">
                  <c:v>38.4</c:v>
                </c:pt>
                <c:pt idx="4" formatCode="General">
                  <c:v>32.700000000000003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74850840"/>
        <c:axId val="374851232"/>
      </c:barChart>
      <c:catAx>
        <c:axId val="374850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74851232"/>
        <c:crosses val="autoZero"/>
        <c:auto val="1"/>
        <c:lblAlgn val="ctr"/>
        <c:lblOffset val="100"/>
        <c:noMultiLvlLbl val="0"/>
      </c:catAx>
      <c:valAx>
        <c:axId val="374851232"/>
        <c:scaling>
          <c:orientation val="minMax"/>
        </c:scaling>
        <c:delete val="1"/>
        <c:axPos val="l"/>
        <c:numFmt formatCode="###\ ##0.0" sourceLinked="1"/>
        <c:majorTickMark val="out"/>
        <c:minorTickMark val="none"/>
        <c:tickLblPos val="none"/>
        <c:crossAx val="37485084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>
                <a:latin typeface="Arial" panose="020B0604020202020204" pitchFamily="34" charset="0"/>
                <a:cs typeface="Arial" panose="020B0604020202020204" pitchFamily="34" charset="0"/>
              </a:rPr>
              <a:t>Аймгийн</a:t>
            </a:r>
            <a:r>
              <a:rPr lang="mn-MN" sz="1200" baseline="0">
                <a:latin typeface="Arial" panose="020B0604020202020204" pitchFamily="34" charset="0"/>
                <a:cs typeface="Arial" panose="020B0604020202020204" pitchFamily="34" charset="0"/>
              </a:rPr>
              <a:t> 201</a:t>
            </a:r>
            <a:r>
              <a:rPr lang="en-US" sz="1200" baseline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mn-MN" sz="1200" baseline="0">
                <a:latin typeface="Arial" panose="020B0604020202020204" pitchFamily="34" charset="0"/>
                <a:cs typeface="Arial" panose="020B0604020202020204" pitchFamily="34" charset="0"/>
              </a:rPr>
              <a:t> оны </a:t>
            </a:r>
            <a:r>
              <a:rPr lang="en-US" sz="1200" baseline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mn-MN" sz="1200" baseline="0">
                <a:latin typeface="Arial" panose="020B0604020202020204" pitchFamily="34" charset="0"/>
                <a:cs typeface="Arial" panose="020B0604020202020204" pitchFamily="34" charset="0"/>
              </a:rPr>
              <a:t>-р сарын зарлага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5434840759847549"/>
          <c:y val="0.21385046293673726"/>
          <c:w val="0.65370010378454635"/>
          <c:h val="0.5934073733741029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8.6936619184810066E-3"/>
                  <c:y val="9.611076787925162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3112037822462051E-2"/>
                  <c:y val="-2.14621059691482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2836475900282571"/>
                  <c:y val="7.86107491959188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0780744360977862"/>
                  <c:y val="0.148726624999213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3029635663358176E-2"/>
                  <c:y val="0.1818810778149134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10829295763316941"/>
                  <c:y val="0.111833179125990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10179807249305257"/>
                  <c:y val="-5.365526492287154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1" i="0" u="none" strike="noStrike" kern="1200" spc="0" baseline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3A23C599-30CD-4B93-AB44-D9E7F0BE8368}" type="CATEGORYNAME">
                      <a:rPr lang="mn-MN" i="1"/>
                      <a:pPr>
                        <a:defRPr sz="8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mn-MN" i="1" baseline="0"/>
                      <a:t>
</a:t>
                    </a:r>
                    <a:fld id="{DCE629B1-7249-46A9-A7ED-83CFE10202EA}" type="PERCENTAGE">
                      <a:rPr lang="mn-MN" baseline="0"/>
                      <a:pPr>
                        <a:defRPr sz="8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mn-MN" i="1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7"/>
              <c:layout>
                <c:manualLayout>
                  <c:x val="-8.6307056445530522E-2"/>
                  <c:y val="-7.21385726064816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8.8200038213614107E-2"/>
                  <c:y val="-0.173244963084650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0.10217113665389528"/>
                  <c:y val="-0.188649080735411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0.12446656811576713"/>
                  <c:y val="-9.67659258420035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3.8659026985106211E-2"/>
                  <c:y val="-1.38158132472528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6.0771295335245265E-2"/>
                  <c:y val="-4.6168602739937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.20568613062053395"/>
                  <c:y val="1.13905030141838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spc="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'Sheet4 (2)'!$A$2:$A$15</c:f>
              <c:strCache>
                <c:ptCount val="14"/>
                <c:pt idx="0">
                  <c:v>Цалин хөлс ба нэмэгдэл урамшил</c:v>
                </c:pt>
                <c:pt idx="1">
                  <c:v>Ажил олгогчоос нийгмийн даатгалд төлөх шимтгэл</c:v>
                </c:pt>
                <c:pt idx="2">
                  <c:v>Байр ашиглалттай холбоотой зардал</c:v>
                </c:pt>
                <c:pt idx="3">
                  <c:v>Хангамжийн бараа материал</c:v>
                </c:pt>
                <c:pt idx="4">
                  <c:v> Нормативт зардал</c:v>
                </c:pt>
                <c:pt idx="5">
                  <c:v> Эд хогшил, урсгал засварын зардал</c:v>
                </c:pt>
                <c:pt idx="6">
                  <c:v> Бусдаар гүйцэтгүүлсэн ажил үйлчилгээ</c:v>
                </c:pt>
                <c:pt idx="7">
                  <c:v> Томилолт зочны зардал</c:v>
                </c:pt>
                <c:pt idx="8">
                  <c:v> Бараа үйлчилгээний бусад зардал</c:v>
                </c:pt>
                <c:pt idx="9">
                  <c:v> Нийгмийн хамгаалал</c:v>
                </c:pt>
                <c:pt idx="10">
                  <c:v> Урсгал шилжүүлэг</c:v>
                </c:pt>
                <c:pt idx="11">
                  <c:v> Татаас</c:v>
                </c:pt>
                <c:pt idx="12">
                  <c:v> Хөрөнгийн  зардал</c:v>
                </c:pt>
                <c:pt idx="13">
                  <c:v> Эргэн төлөгдөх төлбөрийг хассан цэвэр зээл</c:v>
                </c:pt>
              </c:strCache>
            </c:strRef>
          </c:cat>
          <c:val>
            <c:numRef>
              <c:f>'Sheet4 (2)'!$B$2:$B$15</c:f>
              <c:numCache>
                <c:formatCode>General</c:formatCode>
                <c:ptCount val="14"/>
                <c:pt idx="0">
                  <c:v>41.8</c:v>
                </c:pt>
                <c:pt idx="1">
                  <c:v>4.7</c:v>
                </c:pt>
                <c:pt idx="2">
                  <c:v>7.2</c:v>
                </c:pt>
                <c:pt idx="3">
                  <c:v>1.7</c:v>
                </c:pt>
                <c:pt idx="4">
                  <c:v>3.6</c:v>
                </c:pt>
                <c:pt idx="5">
                  <c:v>0.8</c:v>
                </c:pt>
                <c:pt idx="6">
                  <c:v>3.1</c:v>
                </c:pt>
                <c:pt idx="7">
                  <c:v>0.3</c:v>
                </c:pt>
                <c:pt idx="8">
                  <c:v>4.5</c:v>
                </c:pt>
                <c:pt idx="9">
                  <c:v>9.8000000000000007</c:v>
                </c:pt>
                <c:pt idx="10">
                  <c:v>12.5</c:v>
                </c:pt>
                <c:pt idx="11">
                  <c:v>0.3</c:v>
                </c:pt>
                <c:pt idx="12">
                  <c:v>7.8</c:v>
                </c:pt>
                <c:pt idx="13">
                  <c:v>1.9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Нийгмийн</a:t>
            </a:r>
            <a:r>
              <a:rPr lang="mn-MN" sz="1200" baseline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даатгалын зарим үзүүлэлтүүп</a:t>
            </a:r>
            <a:endParaRPr lang="en-US" sz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0483055023072588E-2"/>
          <c:y val="0.2261077826261649"/>
          <c:w val="0.54480043934725553"/>
          <c:h val="0.6401177456984543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'Sheet7 (2)'!$B$12</c:f>
              <c:strCache>
                <c:ptCount val="1"/>
                <c:pt idx="0">
                  <c:v>Тэтгэвэр авагчдын тоо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7.2826086956522401E-3"/>
                  <c:y val="1.22123865311280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6594202898550723E-3"/>
                  <c:y val="1.572405137608134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4710144927536232E-3"/>
                  <c:y val="7.86219695534684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8478260869565217E-3"/>
                  <c:y val="1.24915522401249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2826086956521742E-3"/>
                  <c:y val="3.512007379565686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'Sheet7 (2)'!$A$13:$A$17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'Sheet7 (2)'!$B$13:$B$17</c:f>
              <c:numCache>
                <c:formatCode>#\ ##0</c:formatCode>
                <c:ptCount val="5"/>
                <c:pt idx="0">
                  <c:v>6388</c:v>
                </c:pt>
                <c:pt idx="1">
                  <c:v>7136</c:v>
                </c:pt>
                <c:pt idx="2">
                  <c:v>7404</c:v>
                </c:pt>
                <c:pt idx="3">
                  <c:v>7571</c:v>
                </c:pt>
                <c:pt idx="4">
                  <c:v>7501</c:v>
                </c:pt>
              </c:numCache>
            </c:numRef>
          </c:val>
        </c:ser>
        <c:ser>
          <c:idx val="1"/>
          <c:order val="1"/>
          <c:tx>
            <c:strRef>
              <c:f>'Sheet7 (2)'!$C$12</c:f>
              <c:strCache>
                <c:ptCount val="1"/>
                <c:pt idx="0">
                  <c:v>олгосон тэтгэвэр, сая.төг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8.6057856898322487E-4"/>
                  <c:y val="-5.46788001560595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7626098368139099E-3"/>
                  <c:y val="-4.629629629629714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385798242610978E-3"/>
                  <c:y val="-8.487556272013328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8.1973924455095958E-3"/>
                  <c:y val="-9.259259259259302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38579824261097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'Sheet7 (2)'!$A$13:$A$17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'Sheet7 (2)'!$C$13:$C$17</c:f>
              <c:numCache>
                <c:formatCode>#\ ##0.0</c:formatCode>
                <c:ptCount val="5"/>
                <c:pt idx="0">
                  <c:v>10749</c:v>
                </c:pt>
                <c:pt idx="1">
                  <c:v>11127.1</c:v>
                </c:pt>
                <c:pt idx="2">
                  <c:v>12918.2</c:v>
                </c:pt>
                <c:pt idx="3">
                  <c:v>14468.2</c:v>
                </c:pt>
                <c:pt idx="4">
                  <c:v>18298.2</c:v>
                </c:pt>
              </c:numCache>
            </c:numRef>
          </c:val>
        </c:ser>
        <c:ser>
          <c:idx val="2"/>
          <c:order val="2"/>
          <c:tx>
            <c:strRef>
              <c:f>'Sheet7 (2)'!$D$12</c:f>
              <c:strCache>
                <c:ptCount val="1"/>
                <c:pt idx="0">
                  <c:v>Нийгмийн даатгалын шимтгэлийн орлого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9.5101563391532576E-4"/>
                  <c:y val="-1.38888888888889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574204039712427E-3"/>
                  <c:y val="-4.62962962962962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57420403971242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762609836813909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7626098368139099E-3"/>
                  <c:y val="-1.38888888888888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'Sheet7 (2)'!$A$13:$A$17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'Sheet7 (2)'!$D$13:$D$17</c:f>
              <c:numCache>
                <c:formatCode>#\ ##0.0</c:formatCode>
                <c:ptCount val="5"/>
                <c:pt idx="0">
                  <c:v>5856</c:v>
                </c:pt>
                <c:pt idx="1">
                  <c:v>6762.3</c:v>
                </c:pt>
                <c:pt idx="2">
                  <c:v>8058.9</c:v>
                </c:pt>
                <c:pt idx="3">
                  <c:v>7948.7</c:v>
                </c:pt>
                <c:pt idx="4">
                  <c:v>9006.9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74854760"/>
        <c:axId val="374855152"/>
      </c:barChart>
      <c:catAx>
        <c:axId val="374854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74855152"/>
        <c:crosses val="autoZero"/>
        <c:auto val="1"/>
        <c:lblAlgn val="ctr"/>
        <c:lblOffset val="100"/>
        <c:noMultiLvlLbl val="0"/>
      </c:catAx>
      <c:valAx>
        <c:axId val="374855152"/>
        <c:scaling>
          <c:orientation val="minMax"/>
        </c:scaling>
        <c:delete val="1"/>
        <c:axPos val="b"/>
        <c:numFmt formatCode="#\ ##0" sourceLinked="1"/>
        <c:majorTickMark val="none"/>
        <c:minorTickMark val="none"/>
        <c:tickLblPos val="nextTo"/>
        <c:crossAx val="374854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561940740998006"/>
          <c:y val="0.33344614139897299"/>
          <c:w val="0.28636982197877442"/>
          <c:h val="0.485877442403032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mn-MN"/>
              <a:t>Нийгмийн халамжийн сангаас олгосон тэтгэвэр, тэтгэмж, хөнгөлөлт, жил бүрийн </a:t>
            </a:r>
            <a:r>
              <a:rPr lang="en-US"/>
              <a:t>9</a:t>
            </a:r>
            <a:r>
              <a:rPr lang="mn-MN"/>
              <a:t>-р сар сая.төг 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'Sheet5 (2)'!$E$15</c:f>
              <c:strCache>
                <c:ptCount val="1"/>
                <c:pt idx="0">
                  <c:v>Халамжийн тэтгэвэр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4682156021251694E-3"/>
                  <c:y val="-4.2437781360066642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'Sheet5 (2)'!$D$16:$D$20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'Sheet5 (2)'!$E$16:$E$20</c:f>
              <c:numCache>
                <c:formatCode>#\ ##0.0</c:formatCode>
                <c:ptCount val="5"/>
                <c:pt idx="0">
                  <c:v>1283.9000000000001</c:v>
                </c:pt>
                <c:pt idx="1">
                  <c:v>1465.5</c:v>
                </c:pt>
                <c:pt idx="2">
                  <c:v>1283.2</c:v>
                </c:pt>
                <c:pt idx="3">
                  <c:v>1359.8</c:v>
                </c:pt>
                <c:pt idx="4">
                  <c:v>1457.6</c:v>
                </c:pt>
              </c:numCache>
            </c:numRef>
          </c:val>
        </c:ser>
        <c:ser>
          <c:idx val="1"/>
          <c:order val="1"/>
          <c:tx>
            <c:strRef>
              <c:f>'Sheet5 (2)'!$F$15</c:f>
              <c:strCache>
                <c:ptCount val="1"/>
                <c:pt idx="0">
                  <c:v>Халамжийн тэтгэмж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'Sheet5 (2)'!$D$16:$D$20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'Sheet5 (2)'!$F$16:$F$20</c:f>
              <c:numCache>
                <c:formatCode>General</c:formatCode>
                <c:ptCount val="5"/>
                <c:pt idx="0">
                  <c:v>266.89999999999998</c:v>
                </c:pt>
                <c:pt idx="1">
                  <c:v>191.4</c:v>
                </c:pt>
                <c:pt idx="2">
                  <c:v>219.4</c:v>
                </c:pt>
                <c:pt idx="3">
                  <c:v>288.7</c:v>
                </c:pt>
                <c:pt idx="4">
                  <c:v>341.6</c:v>
                </c:pt>
              </c:numCache>
            </c:numRef>
          </c:val>
        </c:ser>
        <c:ser>
          <c:idx val="2"/>
          <c:order val="2"/>
          <c:tx>
            <c:strRef>
              <c:f>'Sheet5 (2)'!$G$15</c:f>
              <c:strCache>
                <c:ptCount val="1"/>
                <c:pt idx="0">
                  <c:v>Нөхцөлт мөнгөн тэтгэмж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1136926702086157E-3"/>
                  <c:y val="-8.487556272013328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11369267020868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468215602125303E-3"/>
                  <c:y val="-8.487556272013328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'Sheet5 (2)'!$D$16:$D$20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'Sheet5 (2)'!$G$16:$G$20</c:f>
              <c:numCache>
                <c:formatCode>General</c:formatCode>
                <c:ptCount val="5"/>
                <c:pt idx="0">
                  <c:v>330.8</c:v>
                </c:pt>
                <c:pt idx="1">
                  <c:v>433.5</c:v>
                </c:pt>
                <c:pt idx="2" formatCode="0.0">
                  <c:v>497.4</c:v>
                </c:pt>
                <c:pt idx="3">
                  <c:v>442.7</c:v>
                </c:pt>
                <c:pt idx="4" formatCode="0.0">
                  <c:v>515</c:v>
                </c:pt>
              </c:numCache>
            </c:numRef>
          </c:val>
        </c:ser>
        <c:ser>
          <c:idx val="3"/>
          <c:order val="3"/>
          <c:tx>
            <c:strRef>
              <c:f>'Sheet5 (2)'!$H$15</c:f>
              <c:strCache>
                <c:ptCount val="1"/>
                <c:pt idx="0">
                  <c:v>Хөнгөлөлт, тусламж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759169738292062E-2"/>
                  <c:y val="-8.487556272013328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1136926702086157E-3"/>
                  <c:y val="-8.487556272013328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005012387445888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050123874458956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8227385340417231E-3"/>
                  <c:y val="-1.85185185185186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'Sheet5 (2)'!$D$16:$D$20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'Sheet5 (2)'!$H$16:$H$20</c:f>
              <c:numCache>
                <c:formatCode>General</c:formatCode>
                <c:ptCount val="5"/>
                <c:pt idx="0">
                  <c:v>167.9</c:v>
                </c:pt>
                <c:pt idx="1">
                  <c:v>300.39999999999998</c:v>
                </c:pt>
                <c:pt idx="2">
                  <c:v>632.6</c:v>
                </c:pt>
                <c:pt idx="3">
                  <c:v>536.5</c:v>
                </c:pt>
                <c:pt idx="4">
                  <c:v>691.5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16366240"/>
        <c:axId val="316365848"/>
      </c:barChart>
      <c:catAx>
        <c:axId val="31636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365848"/>
        <c:crosses val="autoZero"/>
        <c:auto val="1"/>
        <c:lblAlgn val="ctr"/>
        <c:lblOffset val="100"/>
        <c:noMultiLvlLbl val="0"/>
      </c:catAx>
      <c:valAx>
        <c:axId val="31636584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316366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100" baseline="0"/>
            </a:pPr>
            <a:r>
              <a:rPr lang="mn-MN" sz="1100" baseline="0">
                <a:latin typeface="Arial" pitchFamily="34" charset="0"/>
              </a:rPr>
              <a:t>Эндсэн хүүхдийн тоо, эхний </a:t>
            </a:r>
            <a:r>
              <a:rPr lang="en-US" sz="1100" baseline="0">
                <a:latin typeface="Arial" pitchFamily="34" charset="0"/>
              </a:rPr>
              <a:t>9</a:t>
            </a:r>
            <a:r>
              <a:rPr lang="mn-MN" sz="1100" baseline="0">
                <a:latin typeface="Arial" pitchFamily="34" charset="0"/>
              </a:rPr>
              <a:t> сарын байдлаар</a:t>
            </a:r>
            <a:endParaRPr lang="en-US" sz="1100" baseline="0">
              <a:latin typeface="Arial" pitchFamily="34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888888888888889E-2"/>
          <c:y val="0.18969925634295806"/>
          <c:w val="0.93888888888889199"/>
          <c:h val="0.543801764362787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'eruul mend1'!$A$10:$B$10</c:f>
              <c:strCache>
                <c:ptCount val="1"/>
                <c:pt idx="0">
                  <c:v>Нялхсын эндэгдэл</c:v>
                </c:pt>
              </c:strCache>
            </c:strRef>
          </c:tx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14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'eruul mend1'!$C$9:$E$9</c:f>
              <c:strCache>
                <c:ptCount val="3"/>
                <c:pt idx="0">
                  <c:v>2015.I-IX</c:v>
                </c:pt>
                <c:pt idx="1">
                  <c:v>2016.I-IX</c:v>
                </c:pt>
                <c:pt idx="2">
                  <c:v>2017.I-IX</c:v>
                </c:pt>
              </c:strCache>
            </c:strRef>
          </c:cat>
          <c:val>
            <c:numRef>
              <c:f>'eruul mend1'!$C$10:$E$10</c:f>
              <c:numCache>
                <c:formatCode>General</c:formatCode>
                <c:ptCount val="3"/>
                <c:pt idx="0">
                  <c:v>14</c:v>
                </c:pt>
                <c:pt idx="1">
                  <c:v>23</c:v>
                </c:pt>
                <c:pt idx="2">
                  <c:v>14</c:v>
                </c:pt>
              </c:numCache>
            </c:numRef>
          </c:val>
        </c:ser>
        <c:ser>
          <c:idx val="1"/>
          <c:order val="1"/>
          <c:tx>
            <c:strRef>
              <c:f>'eruul mend1'!$A$11:$B$11</c:f>
              <c:strCache>
                <c:ptCount val="1"/>
                <c:pt idx="0">
                  <c:v>5 хүртэлх насандаа эндсэн хүүхэд</c:v>
                </c:pt>
              </c:strCache>
            </c:strRef>
          </c:tx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'eruul mend1'!$C$9:$E$9</c:f>
              <c:strCache>
                <c:ptCount val="3"/>
                <c:pt idx="0">
                  <c:v>2015.I-IX</c:v>
                </c:pt>
                <c:pt idx="1">
                  <c:v>2016.I-IX</c:v>
                </c:pt>
                <c:pt idx="2">
                  <c:v>2017.I-IX</c:v>
                </c:pt>
              </c:strCache>
            </c:strRef>
          </c:cat>
          <c:val>
            <c:numRef>
              <c:f>'eruul mend1'!$C$11:$E$11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5"/>
        <c:overlap val="-5"/>
        <c:axId val="153479336"/>
        <c:axId val="153473216"/>
      </c:barChart>
      <c:catAx>
        <c:axId val="153479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53473216"/>
        <c:crosses val="autoZero"/>
        <c:auto val="1"/>
        <c:lblAlgn val="ctr"/>
        <c:lblOffset val="100"/>
        <c:noMultiLvlLbl val="0"/>
      </c:catAx>
      <c:valAx>
        <c:axId val="153473216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crossAx val="15347933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548743907011626E-2"/>
          <c:y val="0.17695697670323909"/>
          <c:w val="0.89124047267017414"/>
          <c:h val="0.62361795521824381"/>
        </c:manualLayout>
      </c:layout>
      <c:lineChart>
        <c:grouping val="standard"/>
        <c:varyColors val="0"/>
        <c:ser>
          <c:idx val="0"/>
          <c:order val="0"/>
          <c:tx>
            <c:strRef>
              <c:f>'une1 (3)'!$Q$3</c:f>
              <c:strCache>
                <c:ptCount val="1"/>
                <c:pt idx="0">
                  <c:v>2015</c:v>
                </c:pt>
              </c:strCache>
            </c:strRef>
          </c:tx>
          <c:dLbls>
            <c:dLbl>
              <c:idx val="0"/>
              <c:layout>
                <c:manualLayout>
                  <c:x val="-6.0164968461911703E-2"/>
                  <c:y val="-5.0241545893719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0164968461911703E-2"/>
                  <c:y val="-6.1835748792270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2401746724890827E-2"/>
                  <c:y val="-5.0241545893719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8224163027656477E-2"/>
                  <c:y val="-3.8647342995169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4342552159146122E-2"/>
                  <c:y val="-6.18357487922705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6579330422125177E-2"/>
                  <c:y val="-3.8647342995169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4.6579330422125254E-2"/>
                  <c:y val="-4.2512077294686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6579330422125177E-2"/>
                  <c:y val="-3.0917874396135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5.2401746724890966E-2"/>
                  <c:y val="-4.2512077294686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4.8520135856380403E-2"/>
                  <c:y val="-4.6376811594202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5.4342552159146122E-2"/>
                  <c:y val="-4.6376811594202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5.2401746724890827E-2"/>
                  <c:y val="-3.8647342995169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1"/>
              </a:solidFill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'une1 (3)'!$P$4:$P$15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'une1 (3)'!$Q$4:$Q$15</c:f>
              <c:numCache>
                <c:formatCode>General</c:formatCode>
                <c:ptCount val="12"/>
                <c:pt idx="0">
                  <c:v>101.3</c:v>
                </c:pt>
                <c:pt idx="1">
                  <c:v>101.7</c:v>
                </c:pt>
                <c:pt idx="2">
                  <c:v>102.4</c:v>
                </c:pt>
                <c:pt idx="3">
                  <c:v>102.9</c:v>
                </c:pt>
                <c:pt idx="4">
                  <c:v>103.4</c:v>
                </c:pt>
                <c:pt idx="5">
                  <c:v>103.7</c:v>
                </c:pt>
                <c:pt idx="6">
                  <c:v>103.8</c:v>
                </c:pt>
                <c:pt idx="7" formatCode="0.0">
                  <c:v>104</c:v>
                </c:pt>
                <c:pt idx="8">
                  <c:v>104.5</c:v>
                </c:pt>
                <c:pt idx="9">
                  <c:v>104.5</c:v>
                </c:pt>
                <c:pt idx="10">
                  <c:v>104.8</c:v>
                </c:pt>
                <c:pt idx="11">
                  <c:v>104.4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'une1 (3)'!$R$3</c:f>
              <c:strCache>
                <c:ptCount val="1"/>
                <c:pt idx="0">
                  <c:v>2016</c:v>
                </c:pt>
              </c:strCache>
            </c:strRef>
          </c:tx>
          <c:dLbls>
            <c:dLbl>
              <c:idx val="0"/>
              <c:layout>
                <c:manualLayout>
                  <c:x val="-6.0164968461911703E-2"/>
                  <c:y val="-2.616759861539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6283357593401279E-2"/>
                  <c:y val="-3.4661797710068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2401746724890827E-2"/>
                  <c:y val="-2.1537829510441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6283357593401272E-2"/>
                  <c:y val="-3.62317319030774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0164968461911703E-2"/>
                  <c:y val="-4.39612005021111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4638524987869972E-2"/>
                  <c:y val="-5.94201377001788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5.0460941290635677E-2"/>
                  <c:y val="-5.169066910114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5.2401746724890771E-2"/>
                  <c:y val="-5.169066910114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5.0460941290635677E-2"/>
                  <c:y val="-4.8590969607059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4.6579330422125177E-2"/>
                  <c:y val="-4.62961695005516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4.0756914119359534E-2"/>
                  <c:y val="-4.9356004412491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3.4934497816593885E-2"/>
                  <c:y val="-6.17149378066873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2"/>
              </a:solidFill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'une1 (3)'!$P$4:$P$15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'une1 (3)'!$R$4:$R$15</c:f>
              <c:numCache>
                <c:formatCode>General</c:formatCode>
                <c:ptCount val="12"/>
                <c:pt idx="0" formatCode="0.0">
                  <c:v>100.2</c:v>
                </c:pt>
                <c:pt idx="1">
                  <c:v>100.3</c:v>
                </c:pt>
                <c:pt idx="2">
                  <c:v>101.2</c:v>
                </c:pt>
                <c:pt idx="3">
                  <c:v>102.5</c:v>
                </c:pt>
                <c:pt idx="4">
                  <c:v>102.3</c:v>
                </c:pt>
                <c:pt idx="5">
                  <c:v>102.1</c:v>
                </c:pt>
                <c:pt idx="6">
                  <c:v>101.5</c:v>
                </c:pt>
                <c:pt idx="7">
                  <c:v>100.9</c:v>
                </c:pt>
                <c:pt idx="8">
                  <c:v>100.7</c:v>
                </c:pt>
                <c:pt idx="9">
                  <c:v>100.4</c:v>
                </c:pt>
                <c:pt idx="10">
                  <c:v>101.2</c:v>
                </c:pt>
                <c:pt idx="11">
                  <c:v>101.6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'une1 (3)'!$S$3</c:f>
              <c:strCache>
                <c:ptCount val="1"/>
                <c:pt idx="0">
                  <c:v>2017</c:v>
                </c:pt>
              </c:strCache>
            </c:strRef>
          </c:tx>
          <c:dLbls>
            <c:dLbl>
              <c:idx val="0"/>
              <c:layout>
                <c:manualLayout>
                  <c:x val="-5.6283357593401272E-2"/>
                  <c:y val="-1.5458937198067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4342552159146108E-2"/>
                  <c:y val="-3.8647342995169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105773896166977E-2"/>
                  <c:y val="-3.4782608695652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1809801067442988E-2"/>
                  <c:y val="3.86473429951691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8224163027656477E-2"/>
                  <c:y val="-2.70531400966184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8224163027656477E-2"/>
                  <c:y val="-5.4106280193236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8816108685104406E-2"/>
                  <c:y val="-5.7971014492753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4934497816593885E-2"/>
                  <c:y val="-6.1835748792270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3.4934497816593885E-2"/>
                  <c:y val="-3.09178743961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3"/>
              </a:solidFill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'une1 (3)'!$P$4:$P$15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'une1 (3)'!$S$4:$S$15</c:f>
              <c:numCache>
                <c:formatCode>General</c:formatCode>
                <c:ptCount val="12"/>
                <c:pt idx="0" formatCode="0.0">
                  <c:v>100.9</c:v>
                </c:pt>
                <c:pt idx="1">
                  <c:v>101.2</c:v>
                </c:pt>
                <c:pt idx="2">
                  <c:v>101.6</c:v>
                </c:pt>
                <c:pt idx="3">
                  <c:v>104.7</c:v>
                </c:pt>
                <c:pt idx="4">
                  <c:v>104.2</c:v>
                </c:pt>
                <c:pt idx="5" formatCode="0.0">
                  <c:v>104</c:v>
                </c:pt>
                <c:pt idx="6">
                  <c:v>104.2</c:v>
                </c:pt>
                <c:pt idx="7">
                  <c:v>104.2</c:v>
                </c:pt>
                <c:pt idx="8">
                  <c:v>104.2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4852408"/>
        <c:axId val="374852800"/>
      </c:lineChart>
      <c:catAx>
        <c:axId val="3748524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74852800"/>
        <c:crosses val="autoZero"/>
        <c:auto val="1"/>
        <c:lblAlgn val="ctr"/>
        <c:lblOffset val="100"/>
        <c:noMultiLvlLbl val="0"/>
      </c:catAx>
      <c:valAx>
        <c:axId val="374852800"/>
        <c:scaling>
          <c:orientation val="minMax"/>
          <c:min val="100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 w="9525">
            <a:solidFill>
              <a:sysClr val="windowText" lastClr="000000">
                <a:alpha val="37000"/>
              </a:sysClr>
            </a:solidFill>
          </a:ln>
        </c:spPr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74852408"/>
        <c:crosses val="autoZero"/>
        <c:crossBetween val="between"/>
      </c:valAx>
      <c:spPr>
        <a:ln>
          <a:solidFill>
            <a:schemeClr val="bg1"/>
          </a:solidFill>
        </a:ln>
      </c:spPr>
    </c:plotArea>
    <c:legend>
      <c:legendPos val="b"/>
      <c:layout>
        <c:manualLayout>
          <c:xMode val="edge"/>
          <c:yMode val="edge"/>
          <c:x val="0.1473479352198879"/>
          <c:y val="0.90692593860550041"/>
          <c:w val="0.70530412956022415"/>
          <c:h val="6.988565559739815E-2"/>
        </c:manualLayout>
      </c:layout>
      <c:overlay val="0"/>
      <c:txPr>
        <a:bodyPr/>
        <a:lstStyle/>
        <a:p>
          <a:pPr>
            <a:defRPr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0">
      <a:solidFill>
        <a:schemeClr val="bg1"/>
      </a:solidFill>
    </a:ln>
  </c:sp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050" b="1" dirty="0">
                <a:latin typeface="Arial" panose="020B0604020202020204" pitchFamily="34" charset="0"/>
                <a:cs typeface="Arial" panose="020B0604020202020204" pitchFamily="34" charset="0"/>
              </a:rPr>
              <a:t>Хэрэглээний үнийн индекс, жил бүрийн 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mn-MN" sz="1050" b="1" dirty="0">
                <a:latin typeface="Arial" panose="020B0604020202020204" pitchFamily="34" charset="0"/>
                <a:cs typeface="Arial" panose="020B0604020202020204" pitchFamily="34" charset="0"/>
              </a:rPr>
              <a:t>-р сар  </a:t>
            </a:r>
          </a:p>
          <a:p>
            <a: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mn-MN" sz="1050" b="1" dirty="0">
                <a:latin typeface="Arial" panose="020B0604020202020204" pitchFamily="34" charset="0"/>
                <a:cs typeface="Arial" panose="020B0604020202020204" pitchFamily="34" charset="0"/>
              </a:rPr>
              <a:t>/өмнөх оны мөн үетэй харьцуулснаар/</a:t>
            </a:r>
            <a:endParaRPr 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33509092613423325"/>
          <c:y val="1.7733494570886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113584016283678E-2"/>
          <c:y val="0.30343874146127731"/>
          <c:w val="0.90322156538943266"/>
          <c:h val="0.50551727909011368"/>
        </c:manualLayout>
      </c:layout>
      <c:lineChart>
        <c:grouping val="stacked"/>
        <c:varyColors val="0"/>
        <c:ser>
          <c:idx val="0"/>
          <c:order val="0"/>
          <c:spPr>
            <a:ln w="34925" cap="rnd">
              <a:solidFill>
                <a:schemeClr val="tx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Lbls>
            <c:dLbl>
              <c:idx val="0"/>
              <c:layout>
                <c:manualLayout>
                  <c:x val="-5.5854454363417336E-2"/>
                  <c:y val="-6.4814814814814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487510936132986E-2"/>
                  <c:y val="-7.87037037037037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3468555792228136E-2"/>
                  <c:y val="-5.55555555555556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6773169311282897E-2"/>
                  <c:y val="-9.72222222222222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993920972644377E-2"/>
                  <c:y val="-6.94444444444444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0199283600188422E-2"/>
                  <c:y val="-6.4814814814814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7.5177304964539008E-3"/>
                  <c:y val="-6.01851851851850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3728470111448983E-2"/>
                  <c:y val="-6.01851851851851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4.1921478565179353E-2"/>
                  <c:y val="3.24074074074074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92D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'Sheet5 (2)'!$B$2:$B$9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'Sheet5 (2)'!$C$2:$C$9</c:f>
              <c:numCache>
                <c:formatCode>General</c:formatCode>
                <c:ptCount val="8"/>
                <c:pt idx="0">
                  <c:v>110.4</c:v>
                </c:pt>
                <c:pt idx="1">
                  <c:v>103.3</c:v>
                </c:pt>
                <c:pt idx="2">
                  <c:v>116.9</c:v>
                </c:pt>
                <c:pt idx="3">
                  <c:v>109.5</c:v>
                </c:pt>
                <c:pt idx="4" formatCode="0.0">
                  <c:v>112.4</c:v>
                </c:pt>
                <c:pt idx="5">
                  <c:v>106.3</c:v>
                </c:pt>
                <c:pt idx="6">
                  <c:v>100.7</c:v>
                </c:pt>
                <c:pt idx="7" formatCode="0.0">
                  <c:v>105.4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74853584"/>
        <c:axId val="374853976"/>
      </c:lineChart>
      <c:catAx>
        <c:axId val="374853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74853976"/>
        <c:crosses val="autoZero"/>
        <c:auto val="1"/>
        <c:lblAlgn val="ctr"/>
        <c:lblOffset val="100"/>
        <c:noMultiLvlLbl val="0"/>
      </c:catAx>
      <c:valAx>
        <c:axId val="374853976"/>
        <c:scaling>
          <c:orientation val="minMax"/>
          <c:min val="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74853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994609820114006"/>
          <c:y val="0.13564243033331744"/>
          <c:w val="0.74001203508098068"/>
          <c:h val="0.83124615647469946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220745115886292"/>
          <c:y val="0.18142510962438221"/>
          <c:w val="0.63470723907609872"/>
          <c:h val="0.66281796454723751"/>
        </c:manualLayout>
      </c:layout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154364476370279"/>
          <c:y val="0.18995646502271049"/>
          <c:w val="0.70377492287148313"/>
          <c:h val="0.75689001139008572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931142685376617"/>
          <c:y val="0.19430137316879281"/>
          <c:w val="0.69627472543585678"/>
          <c:h val="0.7021585295453685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136720198110829"/>
          <c:y val="0.1939657822006825"/>
          <c:w val="0.70314812343372335"/>
          <c:h val="0.7214908984013394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Мал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төллөлт, мян.тол, сумдаар, 2017 оны эхний </a:t>
            </a:r>
            <a:r>
              <a:rPr lang="en-US" sz="1200" b="1" baseline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дүгээр сарын байдлаар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8095510983763161"/>
          <c:y val="0.15242307946800771"/>
          <c:w val="0.67702005730659187"/>
          <c:h val="0.8167645956020204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'ХАА 1 2'!$S$2:$S$14</c:f>
              <c:strCache>
                <c:ptCount val="13"/>
                <c:pt idx="0">
                  <c:v>Наран</c:v>
                </c:pt>
                <c:pt idx="1">
                  <c:v>Асгат</c:v>
                </c:pt>
                <c:pt idx="2">
                  <c:v>Түмэнцогт</c:v>
                </c:pt>
                <c:pt idx="3">
                  <c:v>Халзан</c:v>
                </c:pt>
                <c:pt idx="4">
                  <c:v>Дарьганга</c:v>
                </c:pt>
                <c:pt idx="5">
                  <c:v>Сүхбаатар</c:v>
                </c:pt>
                <c:pt idx="6">
                  <c:v>Онгон</c:v>
                </c:pt>
                <c:pt idx="7">
                  <c:v>Уулбаян</c:v>
                </c:pt>
                <c:pt idx="8">
                  <c:v>Түвшинширээ</c:v>
                </c:pt>
                <c:pt idx="9">
                  <c:v>Эрдэнэцагаан</c:v>
                </c:pt>
                <c:pt idx="10">
                  <c:v>Баяндэлгэр</c:v>
                </c:pt>
                <c:pt idx="11">
                  <c:v>Мөнххаан</c:v>
                </c:pt>
                <c:pt idx="12">
                  <c:v>Баруун-Урт</c:v>
                </c:pt>
              </c:strCache>
            </c:strRef>
          </c:cat>
          <c:val>
            <c:numRef>
              <c:f>'ХАА 1 2'!$T$2:$T$14</c:f>
              <c:numCache>
                <c:formatCode>0.0</c:formatCode>
                <c:ptCount val="13"/>
                <c:pt idx="0">
                  <c:v>44.603999999999999</c:v>
                </c:pt>
                <c:pt idx="1">
                  <c:v>45.505000000000003</c:v>
                </c:pt>
                <c:pt idx="2">
                  <c:v>46.707999999999998</c:v>
                </c:pt>
                <c:pt idx="3">
                  <c:v>47.646000000000001</c:v>
                </c:pt>
                <c:pt idx="4">
                  <c:v>65.637</c:v>
                </c:pt>
                <c:pt idx="5">
                  <c:v>87.191999999999993</c:v>
                </c:pt>
                <c:pt idx="6">
                  <c:v>90.498999999999995</c:v>
                </c:pt>
                <c:pt idx="7">
                  <c:v>92.373999999999995</c:v>
                </c:pt>
                <c:pt idx="8">
                  <c:v>102.383</c:v>
                </c:pt>
                <c:pt idx="9">
                  <c:v>108.23399999999999</c:v>
                </c:pt>
                <c:pt idx="10">
                  <c:v>136.51499999999999</c:v>
                </c:pt>
                <c:pt idx="11">
                  <c:v>155.14400000000001</c:v>
                </c:pt>
                <c:pt idx="12">
                  <c:v>160.691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12272368"/>
        <c:axId val="412294320"/>
      </c:barChart>
      <c:catAx>
        <c:axId val="412272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2294320"/>
        <c:crosses val="autoZero"/>
        <c:auto val="1"/>
        <c:lblAlgn val="ctr"/>
        <c:lblOffset val="100"/>
        <c:noMultiLvlLbl val="0"/>
      </c:catAx>
      <c:valAx>
        <c:axId val="412294320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412272368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736624139190218"/>
          <c:y val="3.10800234739832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220745115886319"/>
          <c:y val="0.18142510962438221"/>
          <c:w val="0.63470723907609938"/>
          <c:h val="0.66281796454723751"/>
        </c:manualLayout>
      </c:layout>
      <c:pieChart>
        <c:varyColors val="1"/>
        <c:ser>
          <c:idx val="0"/>
          <c:order val="0"/>
          <c:tx>
            <c:strRef>
              <c:f>'ХАА 1 2'!$W$1</c:f>
              <c:strCache>
                <c:ptCount val="1"/>
                <c:pt idx="0">
                  <c:v>Ингэ</c:v>
                </c:pt>
              </c:strCache>
            </c:strRef>
          </c:tx>
          <c:spPr>
            <a:solidFill>
              <a:schemeClr val="accent6"/>
            </a:solidFill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accent6">
                    <a:lumMod val="40000"/>
                    <a:lumOff val="60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981746890818202"/>
                  <c:y val="8.6193879107490684E-2"/>
                </c:manualLayout>
              </c:layout>
              <c:tx>
                <c:rich>
                  <a:bodyPr/>
                  <a:lstStyle/>
                  <a:p>
                    <a:fld id="{21AAB9CE-84BA-4C0E-9926-F25C9B5760EE}" type="PERCENTAGE">
                      <a:rPr lang="en-US" baseline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'ХАА 1 2'!$X$1:$Y$1</c:f>
              <c:numCache>
                <c:formatCode>0.0</c:formatCode>
                <c:ptCount val="2"/>
                <c:pt idx="0">
                  <c:v>42.422258592471358</c:v>
                </c:pt>
                <c:pt idx="1">
                  <c:v>57.577741407528642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2166695829687983"/>
          <c:y val="7.96784008403550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994609820113961"/>
          <c:y val="0.15710461809812154"/>
          <c:w val="0.76964187809857321"/>
          <c:h val="0.7590986203290212"/>
        </c:manualLayout>
      </c:layout>
      <c:pieChart>
        <c:varyColors val="1"/>
        <c:ser>
          <c:idx val="0"/>
          <c:order val="0"/>
          <c:tx>
            <c:strRef>
              <c:f>'ХАА 1 2'!$W$2</c:f>
              <c:strCache>
                <c:ptCount val="1"/>
                <c:pt idx="0">
                  <c:v>Гүү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explosion val="17"/>
          <c:dPt>
            <c:idx val="0"/>
            <c:bubble3D val="0"/>
            <c:explosion val="5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1499562554680682"/>
                  <c:y val="-0.19650718829117664"/>
                </c:manualLayout>
              </c:layout>
              <c:tx>
                <c:rich>
                  <a:bodyPr/>
                  <a:lstStyle/>
                  <a:p>
                    <a:fld id="{F2C7D90B-AF7A-4BA7-AC74-1E359738DFC4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48177311169436"/>
                      <c:h val="0.1730775757875595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'ХАА 1 2'!$X$2:$Y$2</c:f>
              <c:numCache>
                <c:formatCode>0.0</c:formatCode>
                <c:ptCount val="2"/>
                <c:pt idx="0">
                  <c:v>80.852098229637264</c:v>
                </c:pt>
                <c:pt idx="1">
                  <c:v>19.147901770362736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1.9182246768916913E-2"/>
          <c:w val="0.99948112268293909"/>
          <c:h val="0.72783918597852992"/>
        </c:manualLayout>
      </c:layout>
      <c:lineChart>
        <c:grouping val="standard"/>
        <c:varyColors val="0"/>
        <c:ser>
          <c:idx val="0"/>
          <c:order val="0"/>
          <c:tx>
            <c:strRef>
              <c:f>'3 sar'!$K$22</c:f>
              <c:strCache>
                <c:ptCount val="1"/>
                <c:pt idx="0">
                  <c:v>Шинээр бүртгүүлсэн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dLbls>
            <c:dLbl>
              <c:idx val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424242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'3 sar'!$L$21:$O$21</c:f>
              <c:strCache>
                <c:ptCount val="4"/>
                <c:pt idx="0">
                  <c:v>2014.I-IX</c:v>
                </c:pt>
                <c:pt idx="1">
                  <c:v>2015.I-IX</c:v>
                </c:pt>
                <c:pt idx="2">
                  <c:v>2016.I-IX</c:v>
                </c:pt>
                <c:pt idx="3">
                  <c:v>2017.I-IX</c:v>
                </c:pt>
              </c:strCache>
            </c:strRef>
          </c:cat>
          <c:val>
            <c:numRef>
              <c:f>'3 sar'!$L$22:$O$22</c:f>
              <c:numCache>
                <c:formatCode>#\ ##0</c:formatCode>
                <c:ptCount val="4"/>
                <c:pt idx="0">
                  <c:v>1850</c:v>
                </c:pt>
                <c:pt idx="1">
                  <c:v>1899</c:v>
                </c:pt>
                <c:pt idx="2">
                  <c:v>2690</c:v>
                </c:pt>
                <c:pt idx="3">
                  <c:v>2927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'3 sar'!$K$23</c:f>
              <c:strCache>
                <c:ptCount val="1"/>
                <c:pt idx="0">
                  <c:v>Ажилд орсон хүний тоо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9.4444444444444442E-2"/>
                  <c:y val="-1.266808473585351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0555555555555555E-2"/>
                  <c:y val="-5.700711167458764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1666666666666664E-2"/>
                  <c:y val="-6.334123519398626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5000000000000001E-2"/>
                  <c:y val="-3.167061759699313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424242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'3 sar'!$L$21:$O$21</c:f>
              <c:strCache>
                <c:ptCount val="4"/>
                <c:pt idx="0">
                  <c:v>2014.I-IX</c:v>
                </c:pt>
                <c:pt idx="1">
                  <c:v>2015.I-IX</c:v>
                </c:pt>
                <c:pt idx="2">
                  <c:v>2016.I-IX</c:v>
                </c:pt>
                <c:pt idx="3">
                  <c:v>2017.I-IX</c:v>
                </c:pt>
              </c:strCache>
            </c:strRef>
          </c:cat>
          <c:val>
            <c:numRef>
              <c:f>'3 sar'!$L$23:$O$23</c:f>
              <c:numCache>
                <c:formatCode>#\ ##0</c:formatCode>
                <c:ptCount val="4"/>
                <c:pt idx="0">
                  <c:v>812</c:v>
                </c:pt>
                <c:pt idx="1">
                  <c:v>569</c:v>
                </c:pt>
                <c:pt idx="2">
                  <c:v>356</c:v>
                </c:pt>
                <c:pt idx="3">
                  <c:v>637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6367416"/>
        <c:axId val="316367808"/>
      </c:lineChart>
      <c:catAx>
        <c:axId val="316367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424242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16367808"/>
        <c:crosses val="autoZero"/>
        <c:auto val="1"/>
        <c:lblAlgn val="ctr"/>
        <c:lblOffset val="100"/>
        <c:noMultiLvlLbl val="0"/>
      </c:catAx>
      <c:valAx>
        <c:axId val="316367808"/>
        <c:scaling>
          <c:orientation val="minMax"/>
        </c:scaling>
        <c:delete val="1"/>
        <c:axPos val="l"/>
        <c:numFmt formatCode="#\ ##0" sourceLinked="1"/>
        <c:majorTickMark val="out"/>
        <c:minorTickMark val="none"/>
        <c:tickLblPos val="nextTo"/>
        <c:crossAx val="3163674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0136914703843837"/>
          <c:y val="0.86142528392481743"/>
          <c:w val="0.76996675415573057"/>
          <c:h val="0.13238248062594071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575" b="0" i="0" u="none" strike="noStrike" baseline="0">
              <a:solidFill>
                <a:srgbClr val="424242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9527003242241778"/>
          <c:y val="4.7931992523603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31142685376634"/>
          <c:y val="0.19430137316879281"/>
          <c:w val="0.69627472543585678"/>
          <c:h val="0.7021585295453685"/>
        </c:manualLayout>
      </c:layout>
      <c:pieChart>
        <c:varyColors val="1"/>
        <c:ser>
          <c:idx val="0"/>
          <c:order val="0"/>
          <c:tx>
            <c:strRef>
              <c:f>'ХАА 1 2'!$W$4</c:f>
              <c:strCache>
                <c:ptCount val="1"/>
                <c:pt idx="0">
                  <c:v>Эм хонь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517471051412688"/>
                  <c:y val="-0.21918386228925982"/>
                </c:manualLayout>
              </c:layout>
              <c:tx>
                <c:rich>
                  <a:bodyPr/>
                  <a:lstStyle/>
                  <a:p>
                    <a:fld id="{8C28DCA4-B15F-4720-8AAC-5F2C7C75B16D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949019607843131"/>
                      <c:h val="0.2201057467464077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'ХАА 1 2'!$X$4:$Y$4</c:f>
              <c:numCache>
                <c:formatCode>0.0</c:formatCode>
                <c:ptCount val="2"/>
                <c:pt idx="0">
                  <c:v>87.896341840160261</c:v>
                </c:pt>
                <c:pt idx="1">
                  <c:v>12.103658159839739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0613935969868172"/>
          <c:y val="5.41062637281711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136720198110829"/>
          <c:y val="0.1939657822006825"/>
          <c:w val="0.70314812343372401"/>
          <c:h val="0.72149089840133962"/>
        </c:manualLayout>
      </c:layout>
      <c:pieChart>
        <c:varyColors val="1"/>
        <c:ser>
          <c:idx val="0"/>
          <c:order val="0"/>
          <c:tx>
            <c:strRef>
              <c:f>'ХАА 1 2'!$W$5</c:f>
              <c:strCache>
                <c:ptCount val="1"/>
                <c:pt idx="0">
                  <c:v>Эм ямаа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6999154766671113"/>
                  <c:y val="-0.2014883178551283"/>
                </c:manualLayout>
              </c:layout>
              <c:tx>
                <c:rich>
                  <a:bodyPr/>
                  <a:lstStyle/>
                  <a:p>
                    <a:fld id="{BAB434A3-B363-440A-B380-CB3AF0037362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519744353989647"/>
                      <c:h val="0.1831110553886247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'ХАА 1 2'!$X$5:$Y$5</c:f>
              <c:numCache>
                <c:formatCode>0.0</c:formatCode>
                <c:ptCount val="2"/>
                <c:pt idx="0">
                  <c:v>87.054703434946404</c:v>
                </c:pt>
                <c:pt idx="1">
                  <c:v>12.945296565053596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2166695829687983"/>
          <c:y val="7.96784008403550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994609820113961"/>
          <c:y val="0.15710461809812154"/>
          <c:w val="0.76964187809857321"/>
          <c:h val="0.7590986203290212"/>
        </c:manualLayout>
      </c:layout>
      <c:pieChart>
        <c:varyColors val="1"/>
        <c:ser>
          <c:idx val="0"/>
          <c:order val="0"/>
          <c:tx>
            <c:strRef>
              <c:f>'ХАА 1 2'!$W$2</c:f>
              <c:strCache>
                <c:ptCount val="1"/>
                <c:pt idx="0">
                  <c:v>Гүү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explosion val="17"/>
          <c:dPt>
            <c:idx val="0"/>
            <c:bubble3D val="0"/>
            <c:explosion val="5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1499562554680682"/>
                  <c:y val="-0.19650718829117664"/>
                </c:manualLayout>
              </c:layout>
              <c:tx>
                <c:rich>
                  <a:bodyPr/>
                  <a:lstStyle/>
                  <a:p>
                    <a:fld id="{F2C7D90B-AF7A-4BA7-AC74-1E359738DFC4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48177311169436"/>
                      <c:h val="0.1730775757875595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'ХАА 1 2'!$X$2:$Y$2</c:f>
              <c:numCache>
                <c:formatCode>0.0</c:formatCode>
                <c:ptCount val="2"/>
                <c:pt idx="0">
                  <c:v>80.852098229637264</c:v>
                </c:pt>
                <c:pt idx="1">
                  <c:v>19.147901770362736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643126384902822"/>
          <c:y val="4.0324929865962075E-2"/>
          <c:w val="0.61787818578752418"/>
          <c:h val="0.9239462886696285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rgbClr val="92D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'ХАА 1 2'!$K$40:$K$52</c:f>
              <c:strCache>
                <c:ptCount val="13"/>
                <c:pt idx="0">
                  <c:v>Наран</c:v>
                </c:pt>
                <c:pt idx="1">
                  <c:v>Асгат</c:v>
                </c:pt>
                <c:pt idx="2">
                  <c:v>Түмэнцогт</c:v>
                </c:pt>
                <c:pt idx="3">
                  <c:v>Халзан</c:v>
                </c:pt>
                <c:pt idx="4">
                  <c:v>Дарьганга</c:v>
                </c:pt>
                <c:pt idx="5">
                  <c:v>Сүхбаатар</c:v>
                </c:pt>
                <c:pt idx="6">
                  <c:v>Онгон</c:v>
                </c:pt>
                <c:pt idx="7">
                  <c:v>Уулбаян</c:v>
                </c:pt>
                <c:pt idx="8">
                  <c:v>Түвшинширээ</c:v>
                </c:pt>
                <c:pt idx="9">
                  <c:v>Эрдэнэцагаан</c:v>
                </c:pt>
                <c:pt idx="10">
                  <c:v>Баяндэлгэр</c:v>
                </c:pt>
                <c:pt idx="11">
                  <c:v>Мөнххаан</c:v>
                </c:pt>
                <c:pt idx="12">
                  <c:v>Баруун-Урт</c:v>
                </c:pt>
              </c:strCache>
            </c:strRef>
          </c:cat>
          <c:val>
            <c:numRef>
              <c:f>'ХАА 1 2'!$L$40:$L$52</c:f>
              <c:numCache>
                <c:formatCode>0.0</c:formatCode>
                <c:ptCount val="13"/>
                <c:pt idx="0">
                  <c:v>44.4</c:v>
                </c:pt>
                <c:pt idx="1">
                  <c:v>44.978999999999999</c:v>
                </c:pt>
                <c:pt idx="2">
                  <c:v>46.366</c:v>
                </c:pt>
                <c:pt idx="3">
                  <c:v>47.808</c:v>
                </c:pt>
                <c:pt idx="4">
                  <c:v>65.524000000000001</c:v>
                </c:pt>
                <c:pt idx="5">
                  <c:v>87.772999999999996</c:v>
                </c:pt>
                <c:pt idx="6">
                  <c:v>90.498999999999995</c:v>
                </c:pt>
                <c:pt idx="7">
                  <c:v>93.075000000000003</c:v>
                </c:pt>
                <c:pt idx="8">
                  <c:v>102.74</c:v>
                </c:pt>
                <c:pt idx="9">
                  <c:v>108.027</c:v>
                </c:pt>
                <c:pt idx="10">
                  <c:v>136.69</c:v>
                </c:pt>
                <c:pt idx="11">
                  <c:v>153.63900000000001</c:v>
                </c:pt>
                <c:pt idx="12">
                  <c:v>162.09899999999999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12269624"/>
        <c:axId val="412289616"/>
      </c:barChart>
      <c:catAx>
        <c:axId val="412269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2289616"/>
        <c:crosses val="autoZero"/>
        <c:auto val="1"/>
        <c:lblAlgn val="ctr"/>
        <c:lblOffset val="100"/>
        <c:noMultiLvlLbl val="0"/>
      </c:catAx>
      <c:valAx>
        <c:axId val="412289616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412269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Төл</a:t>
            </a:r>
            <a:r>
              <a:rPr lang="mn-MN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бойжилт, таван төрлөөр, мян.тол, 2017 оны эхний 9 дүгээр сарын байдлаар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3788451443569555"/>
          <c:y val="2.777777777777793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0555555555555582E-2"/>
          <c:y val="0.20953236479242945"/>
          <c:w val="0.93888888888889044"/>
          <c:h val="0.6741347824479685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'ХАА 1 2'!$R$57:$R$61</c:f>
              <c:strCache>
                <c:ptCount val="5"/>
                <c:pt idx="0">
                  <c:v>Ботго</c:v>
                </c:pt>
                <c:pt idx="1">
                  <c:v>Унага</c:v>
                </c:pt>
                <c:pt idx="2">
                  <c:v>Тугал</c:v>
                </c:pt>
                <c:pt idx="3">
                  <c:v>Хурга</c:v>
                </c:pt>
                <c:pt idx="4">
                  <c:v>Ишиг</c:v>
                </c:pt>
              </c:strCache>
            </c:strRef>
          </c:cat>
          <c:val>
            <c:numRef>
              <c:f>'ХАА 1 2'!$S$57:$S$61</c:f>
              <c:numCache>
                <c:formatCode>0.0</c:formatCode>
                <c:ptCount val="5"/>
                <c:pt idx="0">
                  <c:v>1.282</c:v>
                </c:pt>
                <c:pt idx="1">
                  <c:v>67.817999999999998</c:v>
                </c:pt>
                <c:pt idx="2">
                  <c:v>65.930999999999997</c:v>
                </c:pt>
                <c:pt idx="3">
                  <c:v>640.9</c:v>
                </c:pt>
                <c:pt idx="4">
                  <c:v>407.68799999999999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-27"/>
        <c:axId val="412293928"/>
        <c:axId val="412293536"/>
      </c:barChart>
      <c:catAx>
        <c:axId val="412293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412293536"/>
        <c:crosses val="autoZero"/>
        <c:auto val="1"/>
        <c:lblAlgn val="ctr"/>
        <c:lblOffset val="100"/>
        <c:noMultiLvlLbl val="0"/>
      </c:catAx>
      <c:valAx>
        <c:axId val="412293536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412293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Том малын зүй</a:t>
            </a:r>
            <a:r>
              <a:rPr lang="mn-MN" sz="13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бусын хорогдол, сумдаар, 201</a:t>
            </a:r>
            <a:r>
              <a:rPr lang="en-US" sz="13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mn-MN" sz="13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оны 9</a:t>
            </a:r>
            <a:r>
              <a:rPr lang="en-US" sz="13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3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дүгээр сарын байдлаар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1458208568999298"/>
          <c:y val="1.369863013698630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'ХАА 1 2'!$L$75:$L$87</c:f>
              <c:strCache>
                <c:ptCount val="13"/>
                <c:pt idx="0">
                  <c:v>Халзан</c:v>
                </c:pt>
                <c:pt idx="1">
                  <c:v>Онгон</c:v>
                </c:pt>
                <c:pt idx="2">
                  <c:v>Наран</c:v>
                </c:pt>
                <c:pt idx="3">
                  <c:v>Баяндэлгэр</c:v>
                </c:pt>
                <c:pt idx="4">
                  <c:v>Уулбаян</c:v>
                </c:pt>
                <c:pt idx="5">
                  <c:v>Сүхбаатар</c:v>
                </c:pt>
                <c:pt idx="6">
                  <c:v>Асгат</c:v>
                </c:pt>
                <c:pt idx="7">
                  <c:v>Дарьганга</c:v>
                </c:pt>
                <c:pt idx="8">
                  <c:v>Баруун-Урт</c:v>
                </c:pt>
                <c:pt idx="9">
                  <c:v>Эрдэнэцагаан</c:v>
                </c:pt>
                <c:pt idx="10">
                  <c:v>Түвшинширээ</c:v>
                </c:pt>
                <c:pt idx="11">
                  <c:v>Түмэнцогт</c:v>
                </c:pt>
                <c:pt idx="12">
                  <c:v>Мөнххаан</c:v>
                </c:pt>
              </c:strCache>
            </c:strRef>
          </c:cat>
          <c:val>
            <c:numRef>
              <c:f>'ХАА 1 2'!$M$75:$M$87</c:f>
              <c:numCache>
                <c:formatCode>#\ ##0</c:formatCode>
                <c:ptCount val="13"/>
                <c:pt idx="0">
                  <c:v>0</c:v>
                </c:pt>
                <c:pt idx="1">
                  <c:v>23</c:v>
                </c:pt>
                <c:pt idx="2">
                  <c:v>211</c:v>
                </c:pt>
                <c:pt idx="3">
                  <c:v>261</c:v>
                </c:pt>
                <c:pt idx="4">
                  <c:v>263</c:v>
                </c:pt>
                <c:pt idx="5">
                  <c:v>468</c:v>
                </c:pt>
                <c:pt idx="6">
                  <c:v>511</c:v>
                </c:pt>
                <c:pt idx="7">
                  <c:v>562</c:v>
                </c:pt>
                <c:pt idx="8">
                  <c:v>629</c:v>
                </c:pt>
                <c:pt idx="9">
                  <c:v>678</c:v>
                </c:pt>
                <c:pt idx="10">
                  <c:v>1391</c:v>
                </c:pt>
                <c:pt idx="11">
                  <c:v>1549</c:v>
                </c:pt>
                <c:pt idx="12">
                  <c:v>4973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3"/>
        <c:axId val="412290400"/>
        <c:axId val="412290792"/>
      </c:barChart>
      <c:catAx>
        <c:axId val="412290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2290792"/>
        <c:crosses val="autoZero"/>
        <c:auto val="1"/>
        <c:lblAlgn val="ctr"/>
        <c:lblOffset val="100"/>
        <c:noMultiLvlLbl val="0"/>
      </c:catAx>
      <c:valAx>
        <c:axId val="412290792"/>
        <c:scaling>
          <c:orientation val="minMax"/>
        </c:scaling>
        <c:delete val="1"/>
        <c:axPos val="b"/>
        <c:numFmt formatCode="#\ ##0" sourceLinked="1"/>
        <c:majorTickMark val="none"/>
        <c:minorTickMark val="none"/>
        <c:tickLblPos val="nextTo"/>
        <c:crossAx val="412290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mn-MN" sz="1200" b="1">
                <a:latin typeface="Arial" panose="020B0604020202020204" pitchFamily="34" charset="0"/>
                <a:cs typeface="Arial" panose="020B0604020202020204" pitchFamily="34" charset="0"/>
              </a:rPr>
              <a:t>Том</a:t>
            </a:r>
            <a:r>
              <a:rPr lang="mn-MN" sz="1200" b="1" baseline="0">
                <a:latin typeface="Arial" panose="020B0604020202020204" pitchFamily="34" charset="0"/>
                <a:cs typeface="Arial" panose="020B0604020202020204" pitchFamily="34" charset="0"/>
              </a:rPr>
              <a:t> малын зүй бусын хорогдол, мян.тол жил бүрийн эхний 9 дүгээр сарын байдлаар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2525678040244984"/>
          <c:y val="2.777777777777783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0555555555555575E-2"/>
          <c:y val="0.18800925925925926"/>
          <c:w val="0.93888888888888944"/>
          <c:h val="0.7102314814814816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5.5555555555555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5.5555555555555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7777777777776833E-3"/>
                  <c:y val="-0.351851851851852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185067526416036E-16"/>
                  <c:y val="-6.4814814814814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'ХАА 1 2'!$M$101:$P$101</c:f>
              <c:strCache>
                <c:ptCount val="4"/>
                <c:pt idx="0">
                  <c:v>2014.I-IХ</c:v>
                </c:pt>
                <c:pt idx="1">
                  <c:v>2015.I-IX</c:v>
                </c:pt>
                <c:pt idx="2">
                  <c:v>2016.I-IX</c:v>
                </c:pt>
                <c:pt idx="3">
                  <c:v>2017.I-IX</c:v>
                </c:pt>
              </c:strCache>
            </c:strRef>
          </c:cat>
          <c:val>
            <c:numRef>
              <c:f>'ХАА 1 2'!$M$102:$P$102</c:f>
              <c:numCache>
                <c:formatCode>0.0</c:formatCode>
                <c:ptCount val="4"/>
                <c:pt idx="0">
                  <c:v>10.3</c:v>
                </c:pt>
                <c:pt idx="1">
                  <c:v>13.093</c:v>
                </c:pt>
                <c:pt idx="2">
                  <c:v>184.648</c:v>
                </c:pt>
                <c:pt idx="3">
                  <c:v>11.519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2291968"/>
        <c:axId val="412291184"/>
      </c:barChart>
      <c:catAx>
        <c:axId val="41229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2291184"/>
        <c:crosses val="autoZero"/>
        <c:auto val="1"/>
        <c:lblAlgn val="ctr"/>
        <c:lblOffset val="100"/>
        <c:noMultiLvlLbl val="0"/>
      </c:catAx>
      <c:valAx>
        <c:axId val="41229118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1229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mn-MN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Өвчнөөр</a:t>
            </a:r>
            <a:r>
              <a:rPr lang="mn-MN" sz="13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хорогдсон малын тоо, жил бүрийн 9 дүгээр сарын байдлаар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333333333333334E-2"/>
          <c:y val="0.2321609798775153"/>
          <c:w val="0.93888888888889044"/>
          <c:h val="0.6592049431321086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'ХАА 1 2'!$L$122:$O$122</c:f>
              <c:strCache>
                <c:ptCount val="4"/>
                <c:pt idx="0">
                  <c:v>2014.I-IХ</c:v>
                </c:pt>
                <c:pt idx="1">
                  <c:v>2015.I-IX</c:v>
                </c:pt>
                <c:pt idx="2">
                  <c:v>2016.I-IX</c:v>
                </c:pt>
                <c:pt idx="3">
                  <c:v>2017.I-IX</c:v>
                </c:pt>
              </c:strCache>
            </c:strRef>
          </c:cat>
          <c:val>
            <c:numRef>
              <c:f>'ХАА 1 2'!$L$123:$O$123</c:f>
              <c:numCache>
                <c:formatCode>#\ ##0</c:formatCode>
                <c:ptCount val="4"/>
                <c:pt idx="0">
                  <c:v>3078</c:v>
                </c:pt>
                <c:pt idx="1">
                  <c:v>306</c:v>
                </c:pt>
                <c:pt idx="2">
                  <c:v>652</c:v>
                </c:pt>
                <c:pt idx="3">
                  <c:v>4219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overlap val="-27"/>
        <c:axId val="412293144"/>
        <c:axId val="412292360"/>
      </c:barChart>
      <c:catAx>
        <c:axId val="412293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2292360"/>
        <c:crosses val="autoZero"/>
        <c:auto val="1"/>
        <c:lblAlgn val="ctr"/>
        <c:lblOffset val="100"/>
        <c:noMultiLvlLbl val="0"/>
      </c:catAx>
      <c:valAx>
        <c:axId val="412292360"/>
        <c:scaling>
          <c:orientation val="minMax"/>
        </c:scaling>
        <c:delete val="1"/>
        <c:axPos val="l"/>
        <c:numFmt formatCode="#\ ##0" sourceLinked="1"/>
        <c:majorTickMark val="none"/>
        <c:minorTickMark val="none"/>
        <c:tickLblPos val="nextTo"/>
        <c:crossAx val="412293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025371828521561E-2"/>
          <c:y val="5.0925925925925923E-2"/>
          <c:w val="0.9429746281714807"/>
          <c:h val="0.735771361913096"/>
        </c:manualLayout>
      </c:layout>
      <c:lineChart>
        <c:grouping val="standard"/>
        <c:varyColors val="0"/>
        <c:ser>
          <c:idx val="0"/>
          <c:order val="0"/>
          <c:tx>
            <c:strRef>
              <c:f>'XAA8'!$J$52</c:f>
              <c:strCache>
                <c:ptCount val="1"/>
                <c:pt idx="0">
                  <c:v>Төмс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0662061024755407E-2"/>
                  <c:y val="-4.7311827956989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8888843557767755E-2"/>
                  <c:y val="-4.695351790703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3091582464109129E-2"/>
                  <c:y val="-4.62961645923292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9122072176211132E-2"/>
                  <c:y val="-4.6625010583354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'XAA8'!$K$51:$N$51</c:f>
              <c:strCache>
                <c:ptCount val="4"/>
                <c:pt idx="0">
                  <c:v>2013.I-XI</c:v>
                </c:pt>
                <c:pt idx="1">
                  <c:v>2014.I-XI</c:v>
                </c:pt>
                <c:pt idx="2">
                  <c:v> 2016.I-IX </c:v>
                </c:pt>
                <c:pt idx="3">
                  <c:v> 2017.I-IX </c:v>
                </c:pt>
              </c:strCache>
            </c:strRef>
          </c:cat>
          <c:val>
            <c:numRef>
              <c:f>'XAA8'!$K$52:$N$52</c:f>
              <c:numCache>
                <c:formatCode>0.0</c:formatCode>
                <c:ptCount val="4"/>
                <c:pt idx="0" formatCode="_(* #,##0.0_);_(* \(#,##0.0\);_(* &quot;-&quot;?_);_(@_)">
                  <c:v>668.2</c:v>
                </c:pt>
                <c:pt idx="1">
                  <c:v>668.8</c:v>
                </c:pt>
                <c:pt idx="2" formatCode="#\ ##0.0">
                  <c:v>391.29</c:v>
                </c:pt>
                <c:pt idx="3" formatCode="#\ ##0.0">
                  <c:v>496.9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'XAA8'!$J$53</c:f>
              <c:strCache>
                <c:ptCount val="1"/>
                <c:pt idx="0">
                  <c:v>Хүнсний ногоо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8359240069084646E-2"/>
                  <c:y val="-6.4516129032258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9444444444444483E-2"/>
                  <c:y val="-6.481481481481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0008658244144351E-2"/>
                  <c:y val="-3.9665396664126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5187784169467551E-3"/>
                  <c:y val="-3.94276521886377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'XAA8'!$K$51:$N$51</c:f>
              <c:strCache>
                <c:ptCount val="4"/>
                <c:pt idx="0">
                  <c:v>2013.I-XI</c:v>
                </c:pt>
                <c:pt idx="1">
                  <c:v>2014.I-XI</c:v>
                </c:pt>
                <c:pt idx="2">
                  <c:v> 2016.I-IX </c:v>
                </c:pt>
                <c:pt idx="3">
                  <c:v> 2017.I-IX </c:v>
                </c:pt>
              </c:strCache>
            </c:strRef>
          </c:cat>
          <c:val>
            <c:numRef>
              <c:f>'XAA8'!$K$53:$N$53</c:f>
              <c:numCache>
                <c:formatCode>General</c:formatCode>
                <c:ptCount val="4"/>
                <c:pt idx="0" formatCode="_(* #,##0.0_);_(* \(#,##0.0\);_(* &quot;-&quot;?_);_(@_)">
                  <c:v>254</c:v>
                </c:pt>
                <c:pt idx="1">
                  <c:v>310.10000000000002</c:v>
                </c:pt>
                <c:pt idx="2" formatCode="#\ ##0.0">
                  <c:v>189.267</c:v>
                </c:pt>
                <c:pt idx="3" formatCode="0.0">
                  <c:v>222.64099999999999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2286480"/>
        <c:axId val="412286088"/>
      </c:lineChart>
      <c:catAx>
        <c:axId val="412286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12286088"/>
        <c:crosses val="autoZero"/>
        <c:auto val="1"/>
        <c:lblAlgn val="ctr"/>
        <c:lblOffset val="100"/>
        <c:noMultiLvlLbl val="0"/>
      </c:catAx>
      <c:valAx>
        <c:axId val="412286088"/>
        <c:scaling>
          <c:orientation val="minMax"/>
        </c:scaling>
        <c:delete val="1"/>
        <c:axPos val="l"/>
        <c:numFmt formatCode="_(* #,##0.0_);_(* \(#,##0.0\);_(* &quot;-&quot;?_);_(@_)" sourceLinked="1"/>
        <c:majorTickMark val="none"/>
        <c:minorTickMark val="none"/>
        <c:tickLblPos val="nextTo"/>
        <c:crossAx val="412286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32786526684166"/>
          <c:y val="0.89409667541557503"/>
          <c:w val="0.7398387118708607"/>
          <c:h val="7.89964275298923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mn-MN" sz="1200">
                <a:latin typeface="Arial" pitchFamily="34" charset="0"/>
                <a:cs typeface="Arial" pitchFamily="34" charset="0"/>
              </a:rPr>
              <a:t>Ургац</a:t>
            </a:r>
            <a:r>
              <a:rPr lang="mn-MN" sz="1200" baseline="0">
                <a:latin typeface="Arial" pitchFamily="34" charset="0"/>
                <a:cs typeface="Arial" pitchFamily="34" charset="0"/>
              </a:rPr>
              <a:t> хураалт, тн-оор, 2017 оны эхний 9 сарын байдлаар</a:t>
            </a:r>
            <a:endParaRPr lang="en-US" sz="120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3476299958629234"/>
          <c:y val="2.118503585817539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7905538939415553"/>
          <c:y val="0.12607744465096621"/>
          <c:w val="0.58160737898947013"/>
          <c:h val="0.8447931310440427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'XAA8'!$A$74:$A$86</c:f>
              <c:strCache>
                <c:ptCount val="13"/>
                <c:pt idx="0">
                  <c:v>Халзан</c:v>
                </c:pt>
                <c:pt idx="1">
                  <c:v>Эрдэнэцагаан</c:v>
                </c:pt>
                <c:pt idx="2">
                  <c:v>Баяндэлгэр</c:v>
                </c:pt>
                <c:pt idx="3">
                  <c:v>Наран</c:v>
                </c:pt>
                <c:pt idx="4">
                  <c:v>Онгон</c:v>
                </c:pt>
                <c:pt idx="5">
                  <c:v>Уулбаян</c:v>
                </c:pt>
                <c:pt idx="6">
                  <c:v>Түвшинширээ</c:v>
                </c:pt>
                <c:pt idx="7">
                  <c:v>Асгат</c:v>
                </c:pt>
                <c:pt idx="8">
                  <c:v>Мөнххаан</c:v>
                </c:pt>
                <c:pt idx="9">
                  <c:v>Дарьганга</c:v>
                </c:pt>
                <c:pt idx="10">
                  <c:v>Баруун-Урт</c:v>
                </c:pt>
                <c:pt idx="11">
                  <c:v>Түмэнцогт</c:v>
                </c:pt>
                <c:pt idx="12">
                  <c:v>Сүхбаатар</c:v>
                </c:pt>
              </c:strCache>
            </c:strRef>
          </c:cat>
          <c:val>
            <c:numRef>
              <c:f>'XAA8'!$B$74:$B$86</c:f>
              <c:numCache>
                <c:formatCode>0.00</c:formatCode>
                <c:ptCount val="13"/>
                <c:pt idx="0">
                  <c:v>7</c:v>
                </c:pt>
                <c:pt idx="1">
                  <c:v>8.4700000000000006</c:v>
                </c:pt>
                <c:pt idx="2">
                  <c:v>22.299999999999997</c:v>
                </c:pt>
                <c:pt idx="3">
                  <c:v>28.42</c:v>
                </c:pt>
                <c:pt idx="4">
                  <c:v>29.4</c:v>
                </c:pt>
                <c:pt idx="5">
                  <c:v>35.799999999999997</c:v>
                </c:pt>
                <c:pt idx="6">
                  <c:v>41.870000000000005</c:v>
                </c:pt>
                <c:pt idx="7">
                  <c:v>43</c:v>
                </c:pt>
                <c:pt idx="8">
                  <c:v>57.5</c:v>
                </c:pt>
                <c:pt idx="9">
                  <c:v>59.26</c:v>
                </c:pt>
                <c:pt idx="10">
                  <c:v>332.48500000000001</c:v>
                </c:pt>
                <c:pt idx="11">
                  <c:v>610</c:v>
                </c:pt>
                <c:pt idx="12">
                  <c:v>928.53600000000006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axId val="386430536"/>
        <c:axId val="386432104"/>
      </c:barChart>
      <c:catAx>
        <c:axId val="386430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86432104"/>
        <c:crosses val="autoZero"/>
        <c:auto val="1"/>
        <c:lblAlgn val="ctr"/>
        <c:lblOffset val="100"/>
        <c:noMultiLvlLbl val="0"/>
      </c:catAx>
      <c:valAx>
        <c:axId val="386432104"/>
        <c:scaling>
          <c:orientation val="minMax"/>
        </c:scaling>
        <c:delete val="1"/>
        <c:axPos val="b"/>
        <c:numFmt formatCode="0.00" sourceLinked="1"/>
        <c:majorTickMark val="none"/>
        <c:minorTickMark val="none"/>
        <c:tickLblPos val="nextTo"/>
        <c:crossAx val="386430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3310351445413547"/>
          <c:y val="5.1470588235294115E-2"/>
          <c:w val="0.50498687664041997"/>
          <c:h val="0.88970588235294112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92D050"/>
            </a:solidFill>
            <a:ln w="25400">
              <a:solidFill>
                <a:srgbClr val="92D050"/>
              </a:solidFill>
            </a:ln>
          </c:spPr>
          <c:invertIfNegative val="0"/>
          <c:dLbls>
            <c:dLbl>
              <c:idx val="0"/>
              <c:layout>
                <c:manualLayout>
                  <c:x val="4.7222222222222221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9999999999999899E-2"/>
                  <c:y val="-3.8759689922482042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8333333333333334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6103047360043849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3347143522947483"/>
                  <c:y val="4.5266966784071083E-1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3923663747639023"/>
                  <c:y val="9.8038300767959562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25551598106311468"/>
                  <c:y val="9.8038300767959337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27728505899379413"/>
                  <c:y val="-4.9382716049382715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424242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424242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'2'!$U$32:$AB$32</c:f>
              <c:strCache>
                <c:ptCount val="8"/>
                <c:pt idx="0">
                  <c:v>Магистр, доктор</c:v>
                </c:pt>
                <c:pt idx="1">
                  <c:v>Боловсролгүй</c:v>
                </c:pt>
                <c:pt idx="2">
                  <c:v>Тусгай мэргэжлийн дунд </c:v>
                </c:pt>
                <c:pt idx="3">
                  <c:v>Бага</c:v>
                </c:pt>
                <c:pt idx="4">
                  <c:v>Суурь</c:v>
                </c:pt>
                <c:pt idx="5">
                  <c:v>Техник болон мэргэжлийн анхан шатны</c:v>
                </c:pt>
                <c:pt idx="6">
                  <c:v>Дээд </c:v>
                </c:pt>
                <c:pt idx="7">
                  <c:v>Бүрэн дунд </c:v>
                </c:pt>
              </c:strCache>
            </c:strRef>
          </c:cat>
          <c:val>
            <c:numRef>
              <c:f>'2'!$U$33:$AB$33</c:f>
              <c:numCache>
                <c:formatCode>0.0%</c:formatCode>
                <c:ptCount val="8"/>
                <c:pt idx="0">
                  <c:v>3.7174721189591076E-3</c:v>
                </c:pt>
                <c:pt idx="1">
                  <c:v>9.9132589838909543E-3</c:v>
                </c:pt>
                <c:pt idx="2">
                  <c:v>2.9739776951672861E-2</c:v>
                </c:pt>
                <c:pt idx="3">
                  <c:v>5.4522924411400248E-2</c:v>
                </c:pt>
                <c:pt idx="4">
                  <c:v>0.11648079306071871</c:v>
                </c:pt>
                <c:pt idx="5">
                  <c:v>0.12639405204460966</c:v>
                </c:pt>
                <c:pt idx="6">
                  <c:v>0.30111524163568776</c:v>
                </c:pt>
                <c:pt idx="7">
                  <c:v>0.35811648079306074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overlap val="100"/>
        <c:axId val="316368592"/>
        <c:axId val="316368984"/>
      </c:barChart>
      <c:catAx>
        <c:axId val="316368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424242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16368984"/>
        <c:crosses val="autoZero"/>
        <c:auto val="1"/>
        <c:lblAlgn val="ctr"/>
        <c:lblOffset val="100"/>
        <c:noMultiLvlLbl val="0"/>
      </c:catAx>
      <c:valAx>
        <c:axId val="316368984"/>
        <c:scaling>
          <c:orientation val="minMax"/>
        </c:scaling>
        <c:delete val="1"/>
        <c:axPos val="b"/>
        <c:numFmt formatCode="0.0%" sourceLinked="1"/>
        <c:majorTickMark val="out"/>
        <c:minorTickMark val="none"/>
        <c:tickLblPos val="nextTo"/>
        <c:crossAx val="3163685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1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Бүртгэлтэй ажилгүй иргэдийн тоо, жил бүрийн 9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1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дүгээр сарын байдлаар </a:t>
            </a:r>
          </a:p>
        </c:rich>
      </c:tx>
      <c:layout>
        <c:manualLayout>
          <c:xMode val="edge"/>
          <c:yMode val="edge"/>
          <c:x val="0.26831790502107916"/>
          <c:y val="5.092585903826241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8420120439249024E-2"/>
          <c:y val="0.23172818993956029"/>
          <c:w val="0.96882748848742473"/>
          <c:h val="0.633434467480555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slaid!$A$4</c:f>
              <c:strCache>
                <c:ptCount val="1"/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slaid!$C$3:$L$3</c:f>
              <c:numCache>
                <c:formatCode>0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slaid!$C$4:$L$4</c:f>
              <c:numCache>
                <c:formatCode>#\ ##0</c:formatCode>
                <c:ptCount val="10"/>
                <c:pt idx="0">
                  <c:v>1127</c:v>
                </c:pt>
                <c:pt idx="1">
                  <c:v>1318</c:v>
                </c:pt>
                <c:pt idx="2">
                  <c:v>1270</c:v>
                </c:pt>
                <c:pt idx="3">
                  <c:v>953</c:v>
                </c:pt>
                <c:pt idx="4">
                  <c:v>855</c:v>
                </c:pt>
                <c:pt idx="5" formatCode="General">
                  <c:v>866</c:v>
                </c:pt>
                <c:pt idx="6" formatCode="General">
                  <c:v>711</c:v>
                </c:pt>
                <c:pt idx="7" formatCode="General">
                  <c:v>881</c:v>
                </c:pt>
                <c:pt idx="8" formatCode="General">
                  <c:v>916</c:v>
                </c:pt>
                <c:pt idx="9" formatCode="General">
                  <c:v>807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overlap val="-27"/>
        <c:axId val="316369768"/>
        <c:axId val="270732480"/>
      </c:barChart>
      <c:catAx>
        <c:axId val="316369768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70732480"/>
        <c:crosses val="autoZero"/>
        <c:auto val="1"/>
        <c:lblAlgn val="ctr"/>
        <c:lblOffset val="100"/>
        <c:noMultiLvlLbl val="0"/>
      </c:catAx>
      <c:valAx>
        <c:axId val="270732480"/>
        <c:scaling>
          <c:orientation val="minMax"/>
        </c:scaling>
        <c:delete val="1"/>
        <c:axPos val="l"/>
        <c:numFmt formatCode="#\ ##0" sourceLinked="1"/>
        <c:majorTickMark val="out"/>
        <c:minorTickMark val="none"/>
        <c:tickLblPos val="nextTo"/>
        <c:crossAx val="3163697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6460629921259841E-2"/>
          <c:y val="4.1666666666666664E-2"/>
          <c:w val="0.92742825896762904"/>
          <c:h val="0.745536402544276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sub_2016!$Q$24</c:f>
              <c:strCache>
                <c:ptCount val="1"/>
                <c:pt idx="0">
                  <c:v>Бүх хүүхэд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sub_2016!$S$23:$U$23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sub_2016!$S$24:$U$24</c:f>
              <c:numCache>
                <c:formatCode>#\ ##0</c:formatCode>
                <c:ptCount val="3"/>
                <c:pt idx="0">
                  <c:v>3460</c:v>
                </c:pt>
                <c:pt idx="1">
                  <c:v>4765</c:v>
                </c:pt>
                <c:pt idx="2">
                  <c:v>5344</c:v>
                </c:pt>
              </c:numCache>
            </c:numRef>
          </c:val>
        </c:ser>
        <c:ser>
          <c:idx val="1"/>
          <c:order val="1"/>
          <c:tx>
            <c:strRef>
              <c:f>sub_2016!$Q$25</c:f>
              <c:strCache>
                <c:ptCount val="1"/>
                <c:pt idx="0">
                  <c:v>үүнээс: эмэгтэй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sub_2016!$S$23:$U$23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sub_2016!$S$25:$U$25</c:f>
              <c:numCache>
                <c:formatCode>#\ ##0</c:formatCode>
                <c:ptCount val="3"/>
                <c:pt idx="0">
                  <c:v>1718</c:v>
                </c:pt>
                <c:pt idx="1">
                  <c:v>2343</c:v>
                </c:pt>
                <c:pt idx="2">
                  <c:v>2649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72763752"/>
        <c:axId val="372765320"/>
      </c:barChart>
      <c:catAx>
        <c:axId val="372763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72765320"/>
        <c:crosses val="autoZero"/>
        <c:auto val="1"/>
        <c:lblAlgn val="ctr"/>
        <c:lblOffset val="100"/>
        <c:noMultiLvlLbl val="0"/>
      </c:catAx>
      <c:valAx>
        <c:axId val="372765320"/>
        <c:scaling>
          <c:orientation val="minMax"/>
        </c:scaling>
        <c:delete val="1"/>
        <c:axPos val="l"/>
        <c:numFmt formatCode="#\ ##0" sourceLinked="1"/>
        <c:majorTickMark val="none"/>
        <c:minorTickMark val="none"/>
        <c:tickLblPos val="nextTo"/>
        <c:crossAx val="372763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0555555555555558E-2"/>
          <c:y val="5.0925925925925923E-2"/>
          <c:w val="0.92027424549770609"/>
          <c:h val="0.644592730993371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'tms суралцагсад'!$B$35</c:f>
              <c:strCache>
                <c:ptCount val="1"/>
                <c:pt idx="0">
                  <c:v>2016-2017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'tms суралцагсад'!$A$36:$A$38</c:f>
              <c:strCache>
                <c:ptCount val="3"/>
                <c:pt idx="0">
                  <c:v>Бүх сурагчид</c:v>
                </c:pt>
                <c:pt idx="1">
                  <c:v>Мэргэжлийн боловсрол </c:v>
                </c:pt>
                <c:pt idx="2">
                  <c:v>Мэргэжлийн сургалт</c:v>
                </c:pt>
              </c:strCache>
            </c:strRef>
          </c:cat>
          <c:val>
            <c:numRef>
              <c:f>'tms суралцагсад'!$B$36:$B$38</c:f>
              <c:numCache>
                <c:formatCode>General</c:formatCode>
                <c:ptCount val="3"/>
                <c:pt idx="0">
                  <c:v>385</c:v>
                </c:pt>
                <c:pt idx="1">
                  <c:v>349</c:v>
                </c:pt>
                <c:pt idx="2">
                  <c:v>36</c:v>
                </c:pt>
              </c:numCache>
            </c:numRef>
          </c:val>
        </c:ser>
        <c:ser>
          <c:idx val="1"/>
          <c:order val="1"/>
          <c:tx>
            <c:strRef>
              <c:f>'tms суралцагсад'!$C$35</c:f>
              <c:strCache>
                <c:ptCount val="1"/>
                <c:pt idx="0">
                  <c:v>2017-2018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'tms суралцагсад'!$A$36:$A$38</c:f>
              <c:strCache>
                <c:ptCount val="3"/>
                <c:pt idx="0">
                  <c:v>Бүх сурагчид</c:v>
                </c:pt>
                <c:pt idx="1">
                  <c:v>Мэргэжлийн боловсрол </c:v>
                </c:pt>
                <c:pt idx="2">
                  <c:v>Мэргэжлийн сургалт</c:v>
                </c:pt>
              </c:strCache>
            </c:strRef>
          </c:cat>
          <c:val>
            <c:numRef>
              <c:f>'tms суралцагсад'!$C$36:$C$38</c:f>
              <c:numCache>
                <c:formatCode>General</c:formatCode>
                <c:ptCount val="3"/>
                <c:pt idx="0">
                  <c:v>299</c:v>
                </c:pt>
                <c:pt idx="1">
                  <c:v>259</c:v>
                </c:pt>
                <c:pt idx="2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2766496"/>
        <c:axId val="372755520"/>
      </c:barChart>
      <c:catAx>
        <c:axId val="372766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72755520"/>
        <c:crosses val="autoZero"/>
        <c:auto val="1"/>
        <c:lblAlgn val="ctr"/>
        <c:lblOffset val="100"/>
        <c:noMultiLvlLbl val="0"/>
      </c:catAx>
      <c:valAx>
        <c:axId val="3727555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727664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4.2765310586176733E-2"/>
          <c:y val="0.86111971173094892"/>
          <c:w val="0.86257479587904684"/>
          <c:h val="0.11149517327283245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suralts_2017!$U$19</c:f>
              <c:strCache>
                <c:ptCount val="1"/>
                <c:pt idx="0">
                  <c:v>Бүх сурагчид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suralts_2017!$T$23:$T$25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suralts_2017!$U$23:$U$25</c:f>
              <c:numCache>
                <c:formatCode>#\ ##0</c:formatCode>
                <c:ptCount val="3"/>
                <c:pt idx="0">
                  <c:v>10471</c:v>
                </c:pt>
                <c:pt idx="1">
                  <c:v>10764</c:v>
                </c:pt>
                <c:pt idx="2">
                  <c:v>11284</c:v>
                </c:pt>
              </c:numCache>
            </c:numRef>
          </c:val>
        </c:ser>
        <c:ser>
          <c:idx val="1"/>
          <c:order val="1"/>
          <c:tx>
            <c:strRef>
              <c:f>suralts_2017!$V$19</c:f>
              <c:strCache>
                <c:ptCount val="1"/>
                <c:pt idx="0">
                  <c:v>Үүнээс: эмэгтэй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suralts_2017!$T$23:$T$25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suralts_2017!$V$23:$V$25</c:f>
              <c:numCache>
                <c:formatCode>#\ ##0</c:formatCode>
                <c:ptCount val="3"/>
                <c:pt idx="0">
                  <c:v>5248</c:v>
                </c:pt>
                <c:pt idx="1">
                  <c:v>5395</c:v>
                </c:pt>
                <c:pt idx="2">
                  <c:v>5662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72766888"/>
        <c:axId val="372755128"/>
      </c:barChart>
      <c:catAx>
        <c:axId val="372766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72755128"/>
        <c:crosses val="autoZero"/>
        <c:auto val="1"/>
        <c:lblAlgn val="ctr"/>
        <c:lblOffset val="100"/>
        <c:noMultiLvlLbl val="0"/>
      </c:catAx>
      <c:valAx>
        <c:axId val="372755128"/>
        <c:scaling>
          <c:orientation val="minMax"/>
        </c:scaling>
        <c:delete val="1"/>
        <c:axPos val="l"/>
        <c:numFmt formatCode="#\ ##0" sourceLinked="1"/>
        <c:majorTickMark val="none"/>
        <c:minorTickMark val="none"/>
        <c:tickLblPos val="nextTo"/>
        <c:crossAx val="372766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5D2A3-FD34-47C6-8E7A-BA802A4573B2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07E1D-4B3E-4DFD-82C8-1EE3A4C7C6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52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A200CC0-1B26-44A1-B2DA-4CDA38F38336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57079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07E1D-4B3E-4DFD-82C8-1EE3A4C7C6A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97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7E5C23B-B713-4208-9CAF-1784A814566C}" type="slidenum">
              <a:rPr lang="en-US" altLang="en-US" smtClean="0"/>
              <a:pPr/>
              <a:t>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89609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07E1D-4B3E-4DFD-82C8-1EE3A4C7C6A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7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9.xml"/><Relationship Id="rId5" Type="http://schemas.openxmlformats.org/officeDocument/2006/relationships/chart" Target="../charts/chart28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1.xml"/><Relationship Id="rId4" Type="http://schemas.openxmlformats.org/officeDocument/2006/relationships/chart" Target="../charts/chart3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6.xml"/><Relationship Id="rId13" Type="http://schemas.openxmlformats.org/officeDocument/2006/relationships/image" Target="../media/image19.png"/><Relationship Id="rId18" Type="http://schemas.openxmlformats.org/officeDocument/2006/relationships/chart" Target="../charts/chart41.xml"/><Relationship Id="rId3" Type="http://schemas.openxmlformats.org/officeDocument/2006/relationships/image" Target="../media/image14.jpeg"/><Relationship Id="rId7" Type="http://schemas.openxmlformats.org/officeDocument/2006/relationships/chart" Target="../charts/chart35.xml"/><Relationship Id="rId12" Type="http://schemas.openxmlformats.org/officeDocument/2006/relationships/image" Target="../media/image18.png"/><Relationship Id="rId17" Type="http://schemas.openxmlformats.org/officeDocument/2006/relationships/chart" Target="../charts/chart40.xml"/><Relationship Id="rId2" Type="http://schemas.openxmlformats.org/officeDocument/2006/relationships/image" Target="../media/image2.jpeg"/><Relationship Id="rId16" Type="http://schemas.openxmlformats.org/officeDocument/2006/relationships/chart" Target="../charts/chart3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4.xml"/><Relationship Id="rId11" Type="http://schemas.openxmlformats.org/officeDocument/2006/relationships/image" Target="../media/image17.png"/><Relationship Id="rId5" Type="http://schemas.openxmlformats.org/officeDocument/2006/relationships/chart" Target="../charts/chart33.xml"/><Relationship Id="rId15" Type="http://schemas.openxmlformats.org/officeDocument/2006/relationships/chart" Target="../charts/chart38.xml"/><Relationship Id="rId10" Type="http://schemas.openxmlformats.org/officeDocument/2006/relationships/image" Target="../media/image16.png"/><Relationship Id="rId19" Type="http://schemas.openxmlformats.org/officeDocument/2006/relationships/chart" Target="../charts/chart42.xml"/><Relationship Id="rId4" Type="http://schemas.openxmlformats.org/officeDocument/2006/relationships/chart" Target="../charts/chart32.xml"/><Relationship Id="rId9" Type="http://schemas.openxmlformats.org/officeDocument/2006/relationships/image" Target="../media/image15.png"/><Relationship Id="rId14" Type="http://schemas.openxmlformats.org/officeDocument/2006/relationships/chart" Target="../charts/chart3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3.xml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chart" Target="../charts/char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7.xml"/><Relationship Id="rId4" Type="http://schemas.openxmlformats.org/officeDocument/2006/relationships/chart" Target="../charts/char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chart" Target="../charts/char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4.xml"/><Relationship Id="rId5" Type="http://schemas.openxmlformats.org/officeDocument/2006/relationships/chart" Target="../charts/chart2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703263" y="2395538"/>
            <a:ext cx="7983537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mn-MN" altLang="en-US" sz="44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СҮХБААТАР АЙМГИЙН </a:t>
            </a:r>
            <a:endParaRPr lang="mn-MN" altLang="en-US" sz="4400" b="1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mn-MN" altLang="en-US" sz="32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НИЙГЭМ, ЭДИЙН ЗАСГИЙН БАЙДАЛ</a:t>
            </a:r>
            <a:endParaRPr lang="en-US" altLang="en-US" sz="3200" b="1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51" name="Rectangle 6"/>
          <p:cNvSpPr>
            <a:spLocks noChangeArrowheads="1"/>
          </p:cNvSpPr>
          <p:nvPr/>
        </p:nvSpPr>
        <p:spPr bwMode="auto">
          <a:xfrm>
            <a:off x="827088" y="3636963"/>
            <a:ext cx="80121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0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mn-MN" altLang="en-US" sz="30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201</a:t>
            </a:r>
            <a:r>
              <a:rPr lang="en-US" altLang="en-US" sz="30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</a:t>
            </a:r>
            <a:r>
              <a:rPr lang="mn-MN" altLang="en-US" sz="30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altLang="en-US" sz="3000" b="1" dirty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оны </a:t>
            </a:r>
            <a:r>
              <a:rPr lang="mn-MN" altLang="en-US" sz="30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en-US" altLang="en-US" sz="30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9</a:t>
            </a:r>
            <a:r>
              <a:rPr lang="mn-MN" altLang="en-US" sz="30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дүгээр сарын байдлаар</a:t>
            </a:r>
            <a:r>
              <a:rPr lang="en-US" altLang="en-US" sz="30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altLang="en-US" sz="3000" b="1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052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703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781054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Улсын нэгдсэн төсөв</a:t>
            </a:r>
          </a:p>
        </p:txBody>
      </p:sp>
      <p:pic>
        <p:nvPicPr>
          <p:cNvPr id="14339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703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990600" y="3775869"/>
            <a:ext cx="75438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055688" y="1066800"/>
            <a:ext cx="11112" cy="52578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29000"/>
            <a:ext cx="4635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 rot="5400000">
            <a:off x="3467894" y="5108575"/>
            <a:ext cx="2667000" cy="1588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hart 14"/>
          <p:cNvGraphicFramePr>
            <a:graphicFrameLocks/>
          </p:cNvGraphicFramePr>
          <p:nvPr>
            <p:extLst/>
          </p:nvPr>
        </p:nvGraphicFramePr>
        <p:xfrm>
          <a:off x="1055688" y="3767160"/>
          <a:ext cx="3862500" cy="2630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/>
          </p:nvPr>
        </p:nvGraphicFramePr>
        <p:xfrm>
          <a:off x="4811711" y="3782401"/>
          <a:ext cx="3951289" cy="254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/>
          </p:nvPr>
        </p:nvGraphicFramePr>
        <p:xfrm>
          <a:off x="1076323" y="932044"/>
          <a:ext cx="7458077" cy="2850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70917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8077200" cy="40011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ХҮН АМ, НИЙГМИЙН ҮЗҮҮЛЭЛТ – Нийгмийн даатгал, халамж</a:t>
            </a:r>
          </a:p>
        </p:txBody>
      </p:sp>
      <p:pic>
        <p:nvPicPr>
          <p:cNvPr id="5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703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990600" y="3993413"/>
            <a:ext cx="75438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990600" y="1162110"/>
            <a:ext cx="1" cy="531489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0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990599" y="1003755"/>
          <a:ext cx="7543799" cy="2919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990598" y="3986213"/>
          <a:ext cx="7543799" cy="2584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847338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11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МАКРО ЭДИЙН ЗАСГИЙН ҮЗҮҮЛЭЛТ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</a:t>
            </a:r>
            <a:r>
              <a:rPr lang="mn-MN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Хэрэглээний үнийн индекс</a:t>
            </a:r>
            <a:endParaRPr lang="mn-MN" sz="20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055688" y="1143000"/>
            <a:ext cx="11112" cy="52578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3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703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71900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990600" y="3993413"/>
            <a:ext cx="75438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362200" y="936171"/>
            <a:ext cx="441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 Mon" panose="020B0500000000000000" pitchFamily="34" charset="0"/>
              </a:rPr>
              <a:t> </a:t>
            </a:r>
            <a:r>
              <a:rPr lang="mn-MN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Хэрэглээний үнийн индекс  /өмнөх оны 12 сар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=100%/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1066800" y="898091"/>
          <a:ext cx="7467600" cy="3064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1066800" y="4024426"/>
          <a:ext cx="7467600" cy="2528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5795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" y="6705600"/>
            <a:ext cx="80772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0" y="1135063"/>
            <a:ext cx="0" cy="5084762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9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703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9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Chart 22"/>
          <p:cNvGraphicFramePr/>
          <p:nvPr/>
        </p:nvGraphicFramePr>
        <p:xfrm>
          <a:off x="4191000" y="4038600"/>
          <a:ext cx="1524000" cy="152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4592970" y="1339005"/>
          <a:ext cx="1781176" cy="1566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/>
          </p:nvPr>
        </p:nvGraphicFramePr>
        <p:xfrm>
          <a:off x="4710628" y="4882355"/>
          <a:ext cx="1504949" cy="1447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/>
          </p:nvPr>
        </p:nvGraphicFramePr>
        <p:xfrm>
          <a:off x="6525351" y="2173666"/>
          <a:ext cx="1619250" cy="1500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6520119" y="3962620"/>
          <a:ext cx="1685925" cy="1643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2287" y="1504250"/>
            <a:ext cx="1176630" cy="1170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2287" y="3296259"/>
            <a:ext cx="1225402" cy="12193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8756" y="5073990"/>
            <a:ext cx="1182727" cy="12254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62195" y="2395617"/>
            <a:ext cx="1225402" cy="12193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10967" y="4210249"/>
            <a:ext cx="1225402" cy="1213209"/>
          </a:xfrm>
          <a:prstGeom prst="rect">
            <a:avLst/>
          </a:prstGeom>
        </p:spPr>
      </p:pic>
      <p:graphicFrame>
        <p:nvGraphicFramePr>
          <p:cNvPr id="19" name="Chart 18"/>
          <p:cNvGraphicFramePr>
            <a:graphicFrameLocks/>
          </p:cNvGraphicFramePr>
          <p:nvPr>
            <p:extLst/>
          </p:nvPr>
        </p:nvGraphicFramePr>
        <p:xfrm>
          <a:off x="839621" y="1152790"/>
          <a:ext cx="3566465" cy="5324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>
            <p:extLst/>
          </p:nvPr>
        </p:nvGraphicFramePr>
        <p:xfrm>
          <a:off x="4479087" y="1339005"/>
          <a:ext cx="1781176" cy="1566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21" name="Chart 20"/>
          <p:cNvGraphicFramePr>
            <a:graphicFrameLocks/>
          </p:cNvGraphicFramePr>
          <p:nvPr>
            <p:extLst/>
          </p:nvPr>
        </p:nvGraphicFramePr>
        <p:xfrm>
          <a:off x="4513028" y="2964656"/>
          <a:ext cx="1657349" cy="1662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>
            <p:extLst/>
          </p:nvPr>
        </p:nvGraphicFramePr>
        <p:xfrm>
          <a:off x="6544380" y="1881301"/>
          <a:ext cx="1619250" cy="1500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4" name="Chart 23"/>
          <p:cNvGraphicFramePr>
            <a:graphicFrameLocks/>
          </p:cNvGraphicFramePr>
          <p:nvPr>
            <p:extLst/>
          </p:nvPr>
        </p:nvGraphicFramePr>
        <p:xfrm>
          <a:off x="6500602" y="3909481"/>
          <a:ext cx="1638300" cy="1595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5" name="Chart 24"/>
          <p:cNvGraphicFramePr>
            <a:graphicFrameLocks/>
          </p:cNvGraphicFramePr>
          <p:nvPr>
            <p:extLst/>
          </p:nvPr>
        </p:nvGraphicFramePr>
        <p:xfrm>
          <a:off x="4596883" y="4515565"/>
          <a:ext cx="1657349" cy="1662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</p:spTree>
    <p:extLst>
      <p:ext uri="{BB962C8B-B14F-4D97-AF65-F5344CB8AC3E}">
        <p14:creationId xmlns:p14="http://schemas.microsoft.com/office/powerpoint/2010/main" val="53928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  <p:pic>
        <p:nvPicPr>
          <p:cNvPr id="5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703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/>
          <a:stretch/>
        </p:blipFill>
        <p:spPr bwMode="auto">
          <a:xfrm>
            <a:off x="4082105" y="4181065"/>
            <a:ext cx="943782" cy="129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50" y="4886266"/>
            <a:ext cx="990600" cy="136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4889" b="1327"/>
          <a:stretch/>
        </p:blipFill>
        <p:spPr bwMode="auto">
          <a:xfrm>
            <a:off x="5999050" y="4193490"/>
            <a:ext cx="930339" cy="1282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13339" r="14085"/>
          <a:stretch/>
        </p:blipFill>
        <p:spPr bwMode="auto">
          <a:xfrm>
            <a:off x="6939231" y="4868069"/>
            <a:ext cx="958722" cy="1326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8" t="26538"/>
          <a:stretch/>
        </p:blipFill>
        <p:spPr bwMode="auto">
          <a:xfrm>
            <a:off x="7907795" y="4193490"/>
            <a:ext cx="914400" cy="1286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838200" y="1204881"/>
            <a:ext cx="2548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Төл бойжилт сумдаар, мян.тол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838200" y="1601621"/>
          <a:ext cx="3057525" cy="5103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/>
          </p:nvPr>
        </p:nvGraphicFramePr>
        <p:xfrm>
          <a:off x="3987719" y="1184010"/>
          <a:ext cx="4953000" cy="270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7162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– Хөдөө аж ахуй</a:t>
            </a:r>
          </a:p>
        </p:txBody>
      </p:sp>
      <p:pic>
        <p:nvPicPr>
          <p:cNvPr id="5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703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703263" y="1066800"/>
          <a:ext cx="3571875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4251277" y="10287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3886201" y="3993173"/>
          <a:ext cx="4937076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5914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114800" y="762000"/>
            <a:ext cx="0" cy="57150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4856193" y="762000"/>
            <a:ext cx="35496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mn-MN" altLang="en-US" sz="1200" b="1" dirty="0" smtClean="0">
                <a:latin typeface="Arial" charset="0"/>
              </a:rPr>
              <a:t>Ургац хураалт, хадлан тэжээл, тн-оор, жил бүрийн </a:t>
            </a:r>
            <a:r>
              <a:rPr lang="en-US" altLang="en-US" sz="1200" b="1" dirty="0" smtClean="0">
                <a:latin typeface="Arial" charset="0"/>
              </a:rPr>
              <a:t>9</a:t>
            </a:r>
            <a:r>
              <a:rPr lang="mn-MN" altLang="en-US" sz="1200" b="1" dirty="0" smtClean="0">
                <a:latin typeface="Arial" charset="0"/>
              </a:rPr>
              <a:t> сарын байдлаар</a:t>
            </a:r>
            <a:endParaRPr lang="en-US" altLang="en-US" sz="1200" b="1" dirty="0">
              <a:latin typeface="Arial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10800000">
            <a:off x="4114800" y="3581400"/>
            <a:ext cx="4648200" cy="1588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4724400" y="3636664"/>
            <a:ext cx="35496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mn-MN" altLang="en-US" sz="1200" b="1" dirty="0" smtClean="0">
                <a:latin typeface="Arial" charset="0"/>
              </a:rPr>
              <a:t>Ургац хураалт, тн-оор, жил бүрийн </a:t>
            </a:r>
            <a:r>
              <a:rPr lang="en-US" altLang="en-US" sz="1200" b="1" dirty="0" smtClean="0">
                <a:latin typeface="Arial" charset="0"/>
              </a:rPr>
              <a:t>9</a:t>
            </a:r>
            <a:r>
              <a:rPr lang="mn-MN" altLang="en-US" sz="1200" b="1" dirty="0" smtClean="0">
                <a:latin typeface="Arial" charset="0"/>
              </a:rPr>
              <a:t> сарын байдлаар</a:t>
            </a:r>
            <a:endParaRPr lang="en-US" altLang="en-US" sz="1200" b="1" dirty="0">
              <a:latin typeface="Arial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4291136" y="1338205"/>
          <a:ext cx="4483102" cy="1753040"/>
        </p:xfrm>
        <a:graphic>
          <a:graphicData uri="http://schemas.openxmlformats.org/drawingml/2006/table">
            <a:tbl>
              <a:tblPr/>
              <a:tblGrid>
                <a:gridCol w="1399861"/>
                <a:gridCol w="1045467"/>
                <a:gridCol w="1045467"/>
                <a:gridCol w="992307"/>
              </a:tblGrid>
              <a:tr h="209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</a:tr>
              <a:tr h="248155">
                <a:tc>
                  <a:txBody>
                    <a:bodyPr/>
                    <a:lstStyle/>
                    <a:p>
                      <a:pPr algn="l" rtl="0" fontAlgn="b"/>
                      <a:r>
                        <a:rPr lang="mn-MN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Төмс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581.7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391.3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496.9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D69B"/>
                    </a:solidFill>
                  </a:tcPr>
                </a:tc>
              </a:tr>
              <a:tr h="290349">
                <a:tc>
                  <a:txBody>
                    <a:bodyPr/>
                    <a:lstStyle/>
                    <a:p>
                      <a:pPr algn="l" rtl="0" fontAlgn="b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Хүнсний ногоо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210.1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189.3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222.6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74455">
                <a:tc>
                  <a:txBody>
                    <a:bodyPr/>
                    <a:lstStyle/>
                    <a:p>
                      <a:pPr algn="l" rtl="0" fontAlgn="b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Техникийн ургамал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73834">
                <a:tc>
                  <a:txBody>
                    <a:bodyPr/>
                    <a:lstStyle/>
                    <a:p>
                      <a:pPr algn="l" rtl="0" fontAlgn="b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Бэлтгэсэн өвс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13 791.0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10 427.0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865.0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rtl="0" fontAlgn="b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Бэлтгэсэн гар тэжээл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173.3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74.0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499" y="3332699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4402165" y="4098329"/>
          <a:ext cx="4360835" cy="2378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/>
          </p:nvPr>
        </p:nvGraphicFramePr>
        <p:xfrm>
          <a:off x="739437" y="693326"/>
          <a:ext cx="3062750" cy="5783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2903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</a:t>
            </a: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Аж үйлдвэр</a:t>
            </a:r>
          </a:p>
        </p:txBody>
      </p:sp>
      <p:pic>
        <p:nvPicPr>
          <p:cNvPr id="5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703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85800" y="525463"/>
            <a:ext cx="8458200" cy="369332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</a:t>
            </a:r>
            <a:r>
              <a:rPr lang="en-US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</a:t>
            </a:r>
            <a:r>
              <a:rPr lang="mn-MN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Аж үйлдвэр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636838" y="947738"/>
            <a:ext cx="457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200" b="1" dirty="0" smtClean="0">
                <a:latin typeface="Arial" charset="0"/>
              </a:rPr>
              <a:t>АЖ ҮЙЛДВЭРИЙН САЛБАРЫН НИЙТ </a:t>
            </a:r>
            <a:r>
              <a:rPr lang="mn-MN" altLang="en-US" sz="1200" b="1" dirty="0" smtClean="0">
                <a:latin typeface="Arial" charset="0"/>
              </a:rPr>
              <a:t>БҮТЭЭГДЭХҮҮН, </a:t>
            </a:r>
            <a:endParaRPr lang="en-US" altLang="en-US" sz="1200" b="1" dirty="0">
              <a:latin typeface="Arial" charset="0"/>
            </a:endParaRPr>
          </a:p>
          <a:p>
            <a:pPr algn="ctr"/>
            <a:r>
              <a:rPr lang="mn-MN" altLang="en-US" sz="1200" b="1" dirty="0" smtClean="0">
                <a:latin typeface="Arial" charset="0"/>
              </a:rPr>
              <a:t>20</a:t>
            </a:r>
            <a:r>
              <a:rPr lang="en-US" altLang="en-US" sz="1200" b="1" dirty="0" smtClean="0">
                <a:latin typeface="Arial" charset="0"/>
              </a:rPr>
              <a:t>10</a:t>
            </a:r>
            <a:r>
              <a:rPr lang="mn-MN" altLang="en-US" sz="1200" b="1" dirty="0" smtClean="0">
                <a:latin typeface="Arial" charset="0"/>
              </a:rPr>
              <a:t> </a:t>
            </a:r>
            <a:r>
              <a:rPr lang="mn-MN" altLang="en-US" sz="1200" b="1" dirty="0">
                <a:latin typeface="Arial" charset="0"/>
              </a:rPr>
              <a:t>оны зэрэгцүүлэх үнээр</a:t>
            </a:r>
            <a:r>
              <a:rPr lang="en-US" altLang="en-US" sz="1200" b="1" dirty="0">
                <a:latin typeface="Arial" charset="0"/>
              </a:rPr>
              <a:t>, </a:t>
            </a:r>
            <a:r>
              <a:rPr lang="mn-MN" altLang="en-US" sz="1200" b="1" dirty="0" smtClean="0">
                <a:latin typeface="Arial" charset="0"/>
              </a:rPr>
              <a:t>сая </a:t>
            </a:r>
            <a:r>
              <a:rPr lang="mn-MN" altLang="en-US" sz="1200" b="1" dirty="0">
                <a:latin typeface="Arial" charset="0"/>
              </a:rPr>
              <a:t>төг</a:t>
            </a:r>
            <a:endParaRPr lang="en-US" altLang="en-US" sz="1200" dirty="0">
              <a:latin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90600" y="3810000"/>
            <a:ext cx="73914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703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295400" y="1447800"/>
          <a:ext cx="7239000" cy="2070442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3657801"/>
                <a:gridCol w="1295199"/>
                <a:gridCol w="1143000"/>
                <a:gridCol w="1143000"/>
              </a:tblGrid>
              <a:tr h="37982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 dirty="0">
                          <a:latin typeface="Arial" pitchFamily="34" charset="0"/>
                          <a:cs typeface="Arial" pitchFamily="34" charset="0"/>
                        </a:rPr>
                        <a:t>Аж үйлдвэрийн салбар</a:t>
                      </a:r>
                      <a:endParaRPr lang="mn-MN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2016 I-IX</a:t>
                      </a:r>
                      <a:endParaRPr lang="en-US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2017 I-IX</a:t>
                      </a:r>
                    </a:p>
                  </a:txBody>
                  <a:tcPr marL="9526" marR="9526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sng" strike="noStrike" dirty="0" smtClean="0"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  <a:endParaRPr lang="en-US" sz="1200" b="1" i="0" u="sng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b">
                    <a:solidFill>
                      <a:srgbClr val="92D050"/>
                    </a:solidFill>
                  </a:tcPr>
                </a:tc>
              </a:tr>
              <a:tr h="379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en-US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>
                    <a:solidFill>
                      <a:srgbClr val="92D050"/>
                    </a:solidFill>
                  </a:tcPr>
                </a:tc>
              </a:tr>
              <a:tr h="211015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Нийт дүн</a:t>
                      </a:r>
                      <a:endParaRPr lang="mn-MN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32 662.5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28 948.4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88.6</a:t>
                      </a:r>
                    </a:p>
                  </a:txBody>
                  <a:tcPr marL="9525" marR="9525" marT="9525" marB="0" anchor="ctr"/>
                </a:tc>
              </a:tr>
              <a:tr h="358726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Уул уурхай, олборлох аж үйлдвэр</a:t>
                      </a:r>
                      <a:endParaRPr lang="mn-MN" sz="1200" b="0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29 607.3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25 946.5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87.6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79363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Боловсруулах аж үйлдвэр</a:t>
                      </a:r>
                      <a:endParaRPr lang="mn-MN" sz="1200" b="0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962.3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806.2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83.8</a:t>
                      </a:r>
                    </a:p>
                  </a:txBody>
                  <a:tcPr marL="9525" marR="9525" marT="9525" marB="0" anchor="ctr"/>
                </a:tc>
              </a:tr>
              <a:tr h="548640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Цахилгаан, дулааны эрчим хүч үйлдвэрлэл, усан хангамж</a:t>
                      </a:r>
                      <a:endParaRPr lang="mn-MN" sz="1200" b="0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1 692.8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2 506.2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104.9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8171873" y="1676400"/>
            <a:ext cx="190500" cy="2286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27432" tIns="22860" rIns="0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 sz="1000"/>
            </a:pPr>
            <a:r>
              <a:rPr lang="mn-MN" sz="1300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979488" y="1066800"/>
            <a:ext cx="11112" cy="52578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2438400" y="3810000"/>
            <a:ext cx="5562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200" b="1" dirty="0" smtClean="0">
                <a:latin typeface="Arial" charset="0"/>
              </a:rPr>
              <a:t>АЖ ҮЙЛДВЭРИЙН </a:t>
            </a:r>
            <a:r>
              <a:rPr lang="mn-MN" altLang="en-US" sz="1200" b="1" dirty="0" smtClean="0">
                <a:latin typeface="Arial" charset="0"/>
              </a:rPr>
              <a:t>БОРЛУУЛСАН БҮТЭЭГДЭХҮҮН, оны үнээр</a:t>
            </a:r>
            <a:r>
              <a:rPr lang="en-US" altLang="en-US" sz="1200" b="1" dirty="0" smtClean="0">
                <a:latin typeface="Arial" charset="0"/>
              </a:rPr>
              <a:t>, </a:t>
            </a:r>
            <a:r>
              <a:rPr lang="mn-MN" altLang="en-US" sz="1200" b="1" dirty="0" smtClean="0">
                <a:latin typeface="Arial" charset="0"/>
              </a:rPr>
              <a:t>сая төг</a:t>
            </a:r>
            <a:endParaRPr lang="en-US" altLang="en-US" sz="1200" dirty="0">
              <a:latin typeface="Arial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1295400" y="4191000"/>
          <a:ext cx="7239000" cy="2070442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3657801"/>
                <a:gridCol w="1371399"/>
                <a:gridCol w="1143000"/>
                <a:gridCol w="1066800"/>
              </a:tblGrid>
              <a:tr h="37982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 dirty="0">
                          <a:latin typeface="Arial" pitchFamily="34" charset="0"/>
                          <a:cs typeface="Arial" pitchFamily="34" charset="0"/>
                        </a:rPr>
                        <a:t>Аж үйлдвэрийн салбар</a:t>
                      </a:r>
                      <a:endParaRPr lang="mn-MN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2016 I-IX</a:t>
                      </a:r>
                      <a:endParaRPr lang="en-US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2017 I-IX</a:t>
                      </a:r>
                      <a:endParaRPr lang="en-US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sng" strike="noStrike" dirty="0" smtClean="0"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  <a:endParaRPr lang="en-US" sz="1200" b="1" i="0" u="sng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b">
                    <a:solidFill>
                      <a:srgbClr val="92D050"/>
                    </a:solidFill>
                  </a:tcPr>
                </a:tc>
              </a:tr>
              <a:tr h="379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en-US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>
                    <a:solidFill>
                      <a:srgbClr val="92D050"/>
                    </a:solidFill>
                  </a:tcPr>
                </a:tc>
              </a:tr>
              <a:tr h="211015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Нийт дүн</a:t>
                      </a:r>
                      <a:endParaRPr lang="mn-MN" sz="1200" b="1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109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694.3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156 153.2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142.4</a:t>
                      </a:r>
                    </a:p>
                  </a:txBody>
                  <a:tcPr marL="9525" marR="9525" marT="9525" marB="0" anchor="ctr"/>
                </a:tc>
              </a:tr>
              <a:tr h="358726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Уул уурхай, олборлох аж үйлдвэр</a:t>
                      </a:r>
                      <a:endParaRPr lang="mn-MN" sz="1200" b="0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99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228.9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148 152.4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149.3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79363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Боловсруулах аж үйлдвэр</a:t>
                      </a:r>
                      <a:endParaRPr lang="mn-MN" sz="1200" b="0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2 312.9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1 715.4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74.2</a:t>
                      </a:r>
                    </a:p>
                  </a:txBody>
                  <a:tcPr marL="9525" marR="9525" marT="9525" marB="0" anchor="ctr"/>
                </a:tc>
              </a:tr>
              <a:tr h="548640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latin typeface="Arial" pitchFamily="34" charset="0"/>
                          <a:cs typeface="Arial" pitchFamily="34" charset="0"/>
                        </a:rPr>
                        <a:t>Цахилгаан, дулааны эрчим хүч үйлдвэрлэл, усан хангамж</a:t>
                      </a:r>
                      <a:endParaRPr lang="mn-MN" sz="1200" b="0" i="0" u="none" strike="noStrike" dirty="0">
                        <a:solidFill>
                          <a:srgbClr val="0D0D0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152.4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6 285.3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77.1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 Box 1"/>
          <p:cNvSpPr txBox="1">
            <a:spLocks noChangeArrowheads="1"/>
          </p:cNvSpPr>
          <p:nvPr/>
        </p:nvSpPr>
        <p:spPr bwMode="auto">
          <a:xfrm>
            <a:off x="8191500" y="4419600"/>
            <a:ext cx="190500" cy="2286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27432" tIns="22860" rIns="0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 sz="1000"/>
            </a:pPr>
            <a:r>
              <a:rPr lang="mn-MN" sz="1300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155615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Эрүүл мэнд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066800" y="3941763"/>
            <a:ext cx="7696200" cy="20637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24400" y="1219200"/>
            <a:ext cx="19050" cy="281940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703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Chart 14"/>
          <p:cNvGraphicFramePr/>
          <p:nvPr/>
        </p:nvGraphicFramePr>
        <p:xfrm>
          <a:off x="762000" y="1066800"/>
          <a:ext cx="3962400" cy="2724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/>
          <p:nvPr/>
        </p:nvGraphicFramePr>
        <p:xfrm>
          <a:off x="1066800" y="4267200"/>
          <a:ext cx="7524750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/>
          <p:cNvGraphicFramePr/>
          <p:nvPr/>
        </p:nvGraphicFramePr>
        <p:xfrm>
          <a:off x="4724400" y="1219200"/>
          <a:ext cx="4267200" cy="2457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92159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- Хөдөлмөр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95400" y="4114800"/>
            <a:ext cx="6858000" cy="0"/>
          </a:xfrm>
          <a:prstGeom prst="line">
            <a:avLst/>
          </a:prstGeom>
          <a:ln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53000" y="990600"/>
            <a:ext cx="0" cy="3048000"/>
          </a:xfrm>
          <a:prstGeom prst="line">
            <a:avLst/>
          </a:prstGeom>
          <a:ln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5" name="Rectangle 9"/>
          <p:cNvSpPr>
            <a:spLocks noChangeArrowheads="1"/>
          </p:cNvSpPr>
          <p:nvPr/>
        </p:nvSpPr>
        <p:spPr bwMode="auto">
          <a:xfrm>
            <a:off x="723900" y="990600"/>
            <a:ext cx="4076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mn-MN" altLang="en-US" sz="1200" b="1" dirty="0">
                <a:latin typeface="Arial" charset="0"/>
                <a:cs typeface="Tahoma" pitchFamily="34" charset="0"/>
              </a:rPr>
              <a:t>Хөдөлмөрийн хэлтэст шинээр бүртгүүлсэн болон ажилд зуучлагдан орсон иргэд</a:t>
            </a:r>
            <a:r>
              <a:rPr lang="en-US" altLang="en-US" sz="1200" b="1" dirty="0">
                <a:latin typeface="Arial" charset="0"/>
                <a:cs typeface="Tahoma" pitchFamily="34" charset="0"/>
              </a:rPr>
              <a:t>,</a:t>
            </a:r>
            <a:r>
              <a:rPr lang="mn-MN" altLang="en-US" sz="1200" b="1" dirty="0">
                <a:latin typeface="Arial" charset="0"/>
                <a:cs typeface="Tahoma" pitchFamily="34" charset="0"/>
              </a:rPr>
              <a:t> жил бүрийн</a:t>
            </a:r>
            <a:r>
              <a:rPr lang="en-US" altLang="en-US" sz="1200" b="1" dirty="0">
                <a:latin typeface="Arial" charset="0"/>
                <a:cs typeface="Tahoma" pitchFamily="34" charset="0"/>
              </a:rPr>
              <a:t> </a:t>
            </a:r>
            <a:r>
              <a:rPr lang="mn-MN" altLang="en-US" sz="1200" b="1" dirty="0">
                <a:latin typeface="Arial" charset="0"/>
                <a:cs typeface="Tahoma" pitchFamily="34" charset="0"/>
              </a:rPr>
              <a:t>             </a:t>
            </a:r>
            <a:r>
              <a:rPr lang="mn-MN" altLang="en-US" sz="1200" b="1" dirty="0" smtClean="0">
                <a:latin typeface="Arial" charset="0"/>
                <a:cs typeface="Tahoma" pitchFamily="34" charset="0"/>
              </a:rPr>
              <a:t>эхний </a:t>
            </a:r>
            <a:r>
              <a:rPr lang="en-US" altLang="en-US" sz="1200" b="1" dirty="0">
                <a:latin typeface="Arial" charset="0"/>
                <a:cs typeface="Tahoma" pitchFamily="34" charset="0"/>
              </a:rPr>
              <a:t>9</a:t>
            </a:r>
            <a:r>
              <a:rPr lang="en-US" altLang="en-US" sz="1200" b="1" dirty="0" smtClean="0">
                <a:latin typeface="Arial" charset="0"/>
                <a:cs typeface="Tahoma" pitchFamily="34" charset="0"/>
              </a:rPr>
              <a:t> </a:t>
            </a:r>
            <a:r>
              <a:rPr lang="mn-MN" altLang="en-US" sz="1200" b="1" dirty="0" smtClean="0">
                <a:latin typeface="Arial" charset="0"/>
                <a:cs typeface="Tahoma" pitchFamily="34" charset="0"/>
              </a:rPr>
              <a:t>сарын байдлаар</a:t>
            </a:r>
            <a:endParaRPr lang="en-US" altLang="en-US" sz="1200" b="1" dirty="0">
              <a:latin typeface="Arial" charset="0"/>
              <a:cs typeface="Tahoma" pitchFamily="34" charset="0"/>
            </a:endParaRPr>
          </a:p>
        </p:txBody>
      </p:sp>
      <p:sp>
        <p:nvSpPr>
          <p:cNvPr id="5126" name="Rectangle 10"/>
          <p:cNvSpPr>
            <a:spLocks noChangeArrowheads="1"/>
          </p:cNvSpPr>
          <p:nvPr/>
        </p:nvSpPr>
        <p:spPr bwMode="auto">
          <a:xfrm>
            <a:off x="4933950" y="990600"/>
            <a:ext cx="419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mn-MN" altLang="en-US" sz="1200" b="1" dirty="0">
                <a:latin typeface="Arial" charset="0"/>
                <a:cs typeface="Tahoma" pitchFamily="34" charset="0"/>
              </a:rPr>
              <a:t>Бүртгэлтэй ажилгүй иргэд</a:t>
            </a:r>
            <a:r>
              <a:rPr lang="en-US" altLang="en-US" sz="1200" b="1" dirty="0">
                <a:latin typeface="Arial" charset="0"/>
                <a:cs typeface="Tahoma" pitchFamily="34" charset="0"/>
              </a:rPr>
              <a:t>,</a:t>
            </a:r>
            <a:r>
              <a:rPr lang="mn-MN" altLang="en-US" sz="1200" b="1" dirty="0">
                <a:latin typeface="Arial" charset="0"/>
                <a:cs typeface="Tahoma" pitchFamily="34" charset="0"/>
              </a:rPr>
              <a:t> боловсролын </a:t>
            </a:r>
            <a:r>
              <a:rPr lang="mn-MN" altLang="en-US" sz="1200" b="1" dirty="0" smtClean="0">
                <a:latin typeface="Arial" charset="0"/>
                <a:cs typeface="Tahoma" pitchFamily="34" charset="0"/>
              </a:rPr>
              <a:t>түвшингээр</a:t>
            </a:r>
            <a:r>
              <a:rPr lang="en-US" altLang="en-US" sz="1200" b="1" dirty="0">
                <a:latin typeface="Arial" charset="0"/>
                <a:cs typeface="Tahoma" pitchFamily="34" charset="0"/>
              </a:rPr>
              <a:t>,</a:t>
            </a:r>
            <a:r>
              <a:rPr lang="mn-MN" altLang="en-US" sz="1200" b="1" dirty="0">
                <a:latin typeface="Arial" charset="0"/>
                <a:cs typeface="Tahoma" pitchFamily="34" charset="0"/>
              </a:rPr>
              <a:t> </a:t>
            </a:r>
            <a:r>
              <a:rPr lang="mn-MN" altLang="en-US" sz="1200" b="1" dirty="0" smtClean="0">
                <a:latin typeface="Arial" charset="0"/>
                <a:cs typeface="Tahoma" pitchFamily="34" charset="0"/>
              </a:rPr>
              <a:t>201</a:t>
            </a:r>
            <a:r>
              <a:rPr lang="en-US" altLang="en-US" sz="1200" b="1" dirty="0" smtClean="0">
                <a:latin typeface="Arial" charset="0"/>
                <a:cs typeface="Tahoma" pitchFamily="34" charset="0"/>
              </a:rPr>
              <a:t>7</a:t>
            </a:r>
            <a:r>
              <a:rPr lang="mn-MN" altLang="en-US" sz="1200" b="1" dirty="0" smtClean="0">
                <a:latin typeface="Arial" charset="0"/>
                <a:cs typeface="Tahoma" pitchFamily="34" charset="0"/>
              </a:rPr>
              <a:t> оны</a:t>
            </a:r>
            <a:r>
              <a:rPr lang="en-US" altLang="en-US" sz="1200" b="1" dirty="0" smtClean="0">
                <a:latin typeface="Arial" charset="0"/>
                <a:cs typeface="Tahoma" pitchFamily="34" charset="0"/>
              </a:rPr>
              <a:t> 9</a:t>
            </a:r>
            <a:r>
              <a:rPr lang="mn-MN" altLang="en-US" sz="1200" b="1" dirty="0" smtClean="0">
                <a:latin typeface="Arial" charset="0"/>
                <a:cs typeface="Tahoma" pitchFamily="34" charset="0"/>
              </a:rPr>
              <a:t> дүгээр сарын </a:t>
            </a:r>
            <a:r>
              <a:rPr lang="mn-MN" altLang="en-US" sz="1200" b="1" dirty="0">
                <a:latin typeface="Arial" charset="0"/>
                <a:cs typeface="Tahoma" pitchFamily="34" charset="0"/>
              </a:rPr>
              <a:t>эцэст</a:t>
            </a:r>
            <a:endParaRPr lang="en-US" altLang="en-US" sz="1200" b="1" dirty="0">
              <a:latin typeface="Arial" charset="0"/>
              <a:cs typeface="Tahoma" pitchFamily="34" charset="0"/>
            </a:endParaRPr>
          </a:p>
        </p:txBody>
      </p:sp>
      <p:pic>
        <p:nvPicPr>
          <p:cNvPr id="5128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703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8301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781050" y="1679202"/>
          <a:ext cx="3867149" cy="2103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/>
          </p:nvPr>
        </p:nvGraphicFramePr>
        <p:xfrm>
          <a:off x="5257801" y="1479253"/>
          <a:ext cx="3771899" cy="257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809625" y="4299248"/>
          <a:ext cx="7981950" cy="2445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81213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998852"/>
            <a:ext cx="3127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Ерөнхий боловсролын сургуулийн суралцагчид</a:t>
            </a:r>
            <a: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40878" y="97743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Боловсролын үзүүлэлтүүд</a:t>
            </a: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1" y="3581401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Сургуулийн өмнөх боловсролд хүмүүжигчид</a:t>
            </a:r>
            <a:endParaRPr 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62600" y="3617081"/>
            <a:ext cx="3154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Мэргэжлийн сургалт үйлдвэрлэлийн төвийн сурагчдын тоо</a:t>
            </a:r>
          </a:p>
          <a:p>
            <a:pPr algn="ctr"/>
            <a:endParaRPr 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685800" y="577380"/>
            <a:ext cx="8031022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rgbClr val="F79646">
                  <a:lumMod val="50000"/>
                </a:srgbClr>
              </a:buClr>
              <a:buSzPct val="80000"/>
              <a:defRPr/>
            </a:pPr>
            <a:r>
              <a:rPr lang="mn-MN" sz="2000" b="1" dirty="0">
                <a:solidFill>
                  <a:prstClr val="whit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</a:t>
            </a:r>
            <a:r>
              <a:rPr lang="en-US" sz="2000" b="1" dirty="0">
                <a:solidFill>
                  <a:prstClr val="whit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sz="2000" b="1" dirty="0">
                <a:solidFill>
                  <a:prstClr val="whit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</a:t>
            </a:r>
            <a:r>
              <a:rPr lang="mn-MN" sz="2000" b="1" dirty="0" smtClean="0">
                <a:solidFill>
                  <a:prstClr val="whit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Боловсрол, соёл</a:t>
            </a:r>
            <a:endParaRPr lang="mn-MN" sz="2000" b="1" dirty="0">
              <a:solidFill>
                <a:prstClr val="white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769046" y="3517299"/>
            <a:ext cx="7765354" cy="6479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4908861" y="3517299"/>
            <a:ext cx="20584" cy="2929511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929613" y="962210"/>
            <a:ext cx="20584" cy="2519954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66166" y="1134661"/>
            <a:ext cx="776569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5" name="Chart 24"/>
          <p:cNvGraphicFramePr>
            <a:graphicFrameLocks/>
          </p:cNvGraphicFramePr>
          <p:nvPr>
            <p:extLst/>
          </p:nvPr>
        </p:nvGraphicFramePr>
        <p:xfrm>
          <a:off x="769046" y="3916023"/>
          <a:ext cx="4020411" cy="2865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6" name="Chart 25"/>
          <p:cNvGraphicFramePr>
            <a:graphicFrameLocks/>
          </p:cNvGraphicFramePr>
          <p:nvPr>
            <p:extLst/>
          </p:nvPr>
        </p:nvGraphicFramePr>
        <p:xfrm>
          <a:off x="5029202" y="4038600"/>
          <a:ext cx="368762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hart 26"/>
          <p:cNvGraphicFramePr>
            <a:graphicFrameLocks/>
          </p:cNvGraphicFramePr>
          <p:nvPr>
            <p:extLst/>
          </p:nvPr>
        </p:nvGraphicFramePr>
        <p:xfrm>
          <a:off x="769046" y="1425259"/>
          <a:ext cx="3947866" cy="1975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/>
          </p:nvPr>
        </p:nvGraphicFramePr>
        <p:xfrm>
          <a:off x="5248449" y="1316189"/>
          <a:ext cx="3200400" cy="2074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9" name="Picture 50" descr="\\KHAD\Users\Public\2014 on_taniltsuulga\MCCT_Medeelel_Alban_toot_2013.12.13\Information logo\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1723" y="3263965"/>
            <a:ext cx="51117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908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60265" y="976311"/>
            <a:ext cx="3360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200" b="1" dirty="0" smtClean="0">
                <a:latin typeface="Arial Mon" pitchFamily="34" charset="0"/>
              </a:rPr>
              <a:t>Мэргэжлийн урлагын байгууллагын тоглолтын тоо</a:t>
            </a:r>
            <a:endParaRPr lang="en-US" sz="1200" b="1" dirty="0">
              <a:latin typeface="Arial Mon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6890" y="3907300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400" b="1" dirty="0" smtClean="0">
                <a:latin typeface="Arial Mon" pitchFamily="34" charset="0"/>
              </a:rPr>
              <a:t>Музейн</a:t>
            </a:r>
            <a:r>
              <a:rPr lang="mn-MN" sz="1200" b="1" dirty="0" smtClean="0">
                <a:latin typeface="Arial Mon" pitchFamily="34" charset="0"/>
              </a:rPr>
              <a:t> </a:t>
            </a:r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үзмэрийн</a:t>
            </a:r>
            <a:r>
              <a:rPr lang="mn-MN" sz="1200" b="1" dirty="0" smtClean="0">
                <a:latin typeface="Arial Mon" pitchFamily="34" charset="0"/>
              </a:rPr>
              <a:t> тоо</a:t>
            </a:r>
            <a:endParaRPr lang="en-US" sz="1200" b="1" dirty="0">
              <a:latin typeface="Arial Mon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709892" y="3749744"/>
            <a:ext cx="7570227" cy="20553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 flipH="1" flipV="1">
            <a:off x="3186119" y="5169200"/>
            <a:ext cx="2667000" cy="1588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50030" y="829623"/>
            <a:ext cx="32004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mn-MN" sz="1400" b="1" dirty="0" smtClean="0">
              <a:latin typeface="Arial Mon" pitchFamily="34" charset="0"/>
            </a:endParaRPr>
          </a:p>
          <a:p>
            <a:pPr algn="ctr"/>
            <a:r>
              <a:rPr lang="mn-MN" sz="1400" b="1" dirty="0" smtClean="0">
                <a:latin typeface="Arial Mon" pitchFamily="34" charset="0"/>
              </a:rPr>
              <a:t>Нийт үзэгчдын тоо, мян.хүн</a:t>
            </a:r>
          </a:p>
          <a:p>
            <a:pPr algn="ctr"/>
            <a:endParaRPr lang="en-US" sz="1400" b="1" dirty="0">
              <a:latin typeface="Arial Mon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60125" y="3693227"/>
            <a:ext cx="44866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mn-MN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mn-MN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Музейн үзэгчдын тоо, мян.хүн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686890" y="556095"/>
            <a:ext cx="79248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Боловсрол, соёл</a:t>
            </a:r>
            <a:endParaRPr lang="mn-MN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/>
          </p:nvPr>
        </p:nvGraphicFramePr>
        <p:xfrm>
          <a:off x="686891" y="1475954"/>
          <a:ext cx="3563424" cy="2136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Chart 20"/>
          <p:cNvGraphicFramePr>
            <a:graphicFrameLocks/>
          </p:cNvGraphicFramePr>
          <p:nvPr>
            <p:extLst/>
          </p:nvPr>
        </p:nvGraphicFramePr>
        <p:xfrm>
          <a:off x="4685540" y="1396504"/>
          <a:ext cx="3733799" cy="2170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>
            <p:extLst/>
          </p:nvPr>
        </p:nvGraphicFramePr>
        <p:xfrm>
          <a:off x="686890" y="4232344"/>
          <a:ext cx="3733800" cy="2489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Chart 25"/>
          <p:cNvGraphicFramePr>
            <a:graphicFrameLocks/>
          </p:cNvGraphicFramePr>
          <p:nvPr>
            <p:extLst/>
          </p:nvPr>
        </p:nvGraphicFramePr>
        <p:xfrm>
          <a:off x="4783288" y="4385591"/>
          <a:ext cx="3467143" cy="2415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5" name="Straight Connector 24"/>
          <p:cNvCxnSpPr/>
          <p:nvPr/>
        </p:nvCxnSpPr>
        <p:spPr>
          <a:xfrm rot="5400000" flipH="1" flipV="1">
            <a:off x="3183875" y="2338587"/>
            <a:ext cx="2667000" cy="1588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9" descr="Description: \\KHAD\Users\Public\2014 on_taniltsuulga\MCCT_Medeelel_Alban_toot_2013.12.13\Information logo\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50314" y="3528997"/>
            <a:ext cx="532974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851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709893" y="646083"/>
            <a:ext cx="7976907" cy="40011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Боловсрол, соёл</a:t>
            </a:r>
            <a:endParaRPr lang="mn-MN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1127172"/>
            <a:ext cx="2180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Нийт </a:t>
            </a:r>
            <a:r>
              <a:rPr lang="mn-MN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номын</a:t>
            </a:r>
            <a:r>
              <a:rPr lang="mn-M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тоо, мян.төг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6811" y="1151292"/>
            <a:ext cx="3011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Нийт ном </a:t>
            </a:r>
            <a:r>
              <a:rPr lang="mn-MN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уншигчды</a:t>
            </a:r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тоо, мян.хүн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722758" y="3634166"/>
            <a:ext cx="7691189" cy="83167"/>
          </a:xfrm>
          <a:prstGeom prst="line">
            <a:avLst/>
          </a:prstGeom>
          <a:ln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914401" y="1457135"/>
          <a:ext cx="3197844" cy="2177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5638800" y="1404171"/>
          <a:ext cx="2971800" cy="1996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803753" y="4213196"/>
          <a:ext cx="7499546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2" name="Straight Connector 11"/>
          <p:cNvCxnSpPr>
            <a:endCxn id="4" idx="2"/>
          </p:cNvCxnSpPr>
          <p:nvPr/>
        </p:nvCxnSpPr>
        <p:spPr>
          <a:xfrm flipV="1">
            <a:off x="4648201" y="1046193"/>
            <a:ext cx="50146" cy="2724106"/>
          </a:xfrm>
          <a:prstGeom prst="line">
            <a:avLst/>
          </a:prstGeom>
          <a:ln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9" descr="Description: \\KHAD\Users\Public\2014 on_taniltsuulga\MCCT_Medeelel_Alban_toot_2013.12.13\Information logo\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1859" y="2161084"/>
            <a:ext cx="532974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40" descr="Description: Description: \\KHAD\Users\Public\2014 on_taniltsuulga\MCCT_Medeelel_Alban_toot_2013.12.13\Information logo\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02" y="3860974"/>
            <a:ext cx="46831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1400" y="3860974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Холбооны үзүүлэлт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116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83302" y="1066800"/>
            <a:ext cx="3651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mn-MN" altLang="en-US" sz="1200" b="1" dirty="0" smtClean="0">
                <a:latin typeface="Arial" charset="0"/>
                <a:cs typeface="Tahoma" pitchFamily="34" charset="0"/>
              </a:rPr>
              <a:t>Газар өмчлөх өргөдөл гаргасан иргэдийн тоо, өссөн дүнгээр, 201</a:t>
            </a:r>
            <a:r>
              <a:rPr lang="en-US" altLang="en-US" sz="1200" b="1" dirty="0">
                <a:latin typeface="Arial" charset="0"/>
                <a:cs typeface="Tahoma" pitchFamily="34" charset="0"/>
              </a:rPr>
              <a:t>7</a:t>
            </a:r>
            <a:r>
              <a:rPr lang="mn-MN" altLang="en-US" sz="1200" b="1" dirty="0" smtClean="0">
                <a:latin typeface="Arial" charset="0"/>
                <a:cs typeface="Tahoma" pitchFamily="34" charset="0"/>
              </a:rPr>
              <a:t> оны </a:t>
            </a:r>
            <a:r>
              <a:rPr lang="en-US" altLang="en-US" sz="1200" b="1" dirty="0" smtClean="0">
                <a:latin typeface="Arial" charset="0"/>
                <a:cs typeface="Tahoma" pitchFamily="34" charset="0"/>
              </a:rPr>
              <a:t>9</a:t>
            </a:r>
            <a:r>
              <a:rPr lang="mn-MN" altLang="en-US" sz="1200" b="1" dirty="0" smtClean="0">
                <a:latin typeface="Arial" charset="0"/>
                <a:cs typeface="Tahoma" pitchFamily="34" charset="0"/>
              </a:rPr>
              <a:t>-р сарын байдлаар</a:t>
            </a:r>
            <a:endParaRPr lang="en-US" altLang="en-US" sz="1200" b="1" dirty="0">
              <a:latin typeface="Arial" charset="0"/>
              <a:cs typeface="Tahoma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081587" y="1066800"/>
            <a:ext cx="3673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mn-MN" altLang="en-US" sz="1200" b="1" dirty="0" smtClean="0">
                <a:latin typeface="Arial" charset="0"/>
                <a:cs typeface="Tahoma" pitchFamily="34" charset="0"/>
              </a:rPr>
              <a:t>Засаг даргын шийдвэр гарсан иргэдийн тоо</a:t>
            </a:r>
            <a:r>
              <a:rPr lang="en-US" altLang="en-US" sz="1200" b="1" dirty="0" smtClean="0">
                <a:latin typeface="Arial" charset="0"/>
                <a:cs typeface="Tahoma" pitchFamily="34" charset="0"/>
              </a:rPr>
              <a:t>,</a:t>
            </a:r>
            <a:r>
              <a:rPr lang="mn-MN" altLang="en-US" sz="1200" b="1" dirty="0" smtClean="0">
                <a:latin typeface="Arial" charset="0"/>
                <a:cs typeface="Tahoma" pitchFamily="34" charset="0"/>
              </a:rPr>
              <a:t> өссөн дүнгээр, 201</a:t>
            </a:r>
            <a:r>
              <a:rPr lang="en-US" altLang="en-US" sz="1200" b="1" dirty="0" smtClean="0">
                <a:latin typeface="Arial" charset="0"/>
                <a:cs typeface="Tahoma" pitchFamily="34" charset="0"/>
              </a:rPr>
              <a:t>7</a:t>
            </a:r>
            <a:r>
              <a:rPr lang="mn-MN" altLang="en-US" sz="1200" b="1" dirty="0" smtClean="0">
                <a:latin typeface="Arial" charset="0"/>
                <a:cs typeface="Tahoma" pitchFamily="34" charset="0"/>
              </a:rPr>
              <a:t> оны </a:t>
            </a:r>
            <a:r>
              <a:rPr lang="en-US" altLang="en-US" sz="1200" b="1" dirty="0" smtClean="0">
                <a:latin typeface="Arial" charset="0"/>
                <a:cs typeface="Tahoma" pitchFamily="34" charset="0"/>
              </a:rPr>
              <a:t>9</a:t>
            </a:r>
            <a:r>
              <a:rPr lang="mn-MN" altLang="en-US" sz="1200" b="1" dirty="0" smtClean="0">
                <a:latin typeface="Arial" charset="0"/>
                <a:cs typeface="Tahoma" pitchFamily="34" charset="0"/>
              </a:rPr>
              <a:t>-р сарын байдлаар</a:t>
            </a:r>
            <a:endParaRPr lang="en-US" altLang="en-US" sz="1200" b="1" dirty="0">
              <a:latin typeface="Arial" charset="0"/>
              <a:cs typeface="Tahoma" pitchFamily="34" charset="0"/>
            </a:endParaRPr>
          </a:p>
        </p:txBody>
      </p:sp>
      <p:cxnSp>
        <p:nvCxnSpPr>
          <p:cNvPr id="9" name="Straight Connector 8"/>
          <p:cNvCxnSpPr>
            <a:stCxn id="4" idx="2"/>
          </p:cNvCxnSpPr>
          <p:nvPr/>
        </p:nvCxnSpPr>
        <p:spPr>
          <a:xfrm>
            <a:off x="4753639" y="1410652"/>
            <a:ext cx="8861" cy="5294948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Description: \\KHAD\Users\Public\2014 on_taniltsuulga\MCCT_Medeelel_Alban_toot_2013.12.13\Information logo\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914" y="936307"/>
            <a:ext cx="425450" cy="4743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78024" y="457200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 – 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Газар өмчлөл</a:t>
            </a:r>
            <a:endParaRPr lang="mn-MN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6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703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838200" y="1828800"/>
          <a:ext cx="3596352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4975224" y="1828800"/>
          <a:ext cx="3779837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08947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Гэмт хэрэг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914400" y="4267200"/>
            <a:ext cx="7620000" cy="1111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941888" y="1138335"/>
            <a:ext cx="3336" cy="3205065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6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703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24800" y="6164263"/>
            <a:ext cx="685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919" y="4015939"/>
            <a:ext cx="46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878541" y="1199961"/>
          <a:ext cx="3922059" cy="2710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5058568" y="1176774"/>
          <a:ext cx="3933031" cy="2774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/>
          </p:nvPr>
        </p:nvGraphicFramePr>
        <p:xfrm>
          <a:off x="1085850" y="4343401"/>
          <a:ext cx="7448550" cy="236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8757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25463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</a:t>
            </a:r>
            <a:r>
              <a:rPr lang="en-US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</a:t>
            </a:r>
            <a:endParaRPr lang="mn-MN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4267200"/>
            <a:ext cx="80772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703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914900" y="4267200"/>
            <a:ext cx="0" cy="21336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4056063"/>
            <a:ext cx="4730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838200" y="914400"/>
          <a:ext cx="7315200" cy="3215640"/>
        </p:xfrm>
        <a:graphic>
          <a:graphicData uri="http://schemas.openxmlformats.org/drawingml/2006/table">
            <a:tbl>
              <a:tblPr/>
              <a:tblGrid>
                <a:gridCol w="1238083"/>
                <a:gridCol w="1018734"/>
                <a:gridCol w="148603"/>
                <a:gridCol w="795397"/>
                <a:gridCol w="80020"/>
                <a:gridCol w="957089"/>
                <a:gridCol w="1167337"/>
                <a:gridCol w="742601"/>
                <a:gridCol w="233481"/>
                <a:gridCol w="933855"/>
              </a:tblGrid>
              <a:tr h="35888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               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                     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ÇÝÝË, ÕÀÄÃÀËÀÌÆÈÉÍ ¯ËÄÝÃÄÝË.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áàíêóóäààð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,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ñàðûí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ýöýñò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,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ñàÿ.òºã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 Mon" panose="020B0500000000000000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450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721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mn-MN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Банк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Зээлийн өрийн үлдэгдэл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mn-MN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Хадгаламжийн</a:t>
                      </a:r>
                      <a:r>
                        <a:rPr lang="mn-MN" sz="12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үлдэгдэл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43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2016.XII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2016.IX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2017.IX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2016.XII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2016.IX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2017.IX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923C"/>
                    </a:solidFill>
                  </a:tcPr>
                </a:tc>
              </a:tr>
              <a:tr h="2914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ÕÀÀÍ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63 903.6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63 416.5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70 131.0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26 971.9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23 305.9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22 113.4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Mon" panose="020B0500000000000000" pitchFamily="34" charset="0"/>
                        </a:rPr>
                        <a:t>ÕÀÑ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4 607.2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4 681.4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5 513.0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4 655.7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4 450.9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5 070.5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Голомт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4 167.5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4 454.8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6 102.9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1 840.2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1 634.1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2 349.3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Төрийн банк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26 146.9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28 531.1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33 475.4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13 363.7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12 654.1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14 540.4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Капитал банк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561.5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649.7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-457200" algn="r" fontAlgn="ctr"/>
                      <a:endParaRPr lang="mn-MN" sz="1200" b="1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347.2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267.0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190.4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595.7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Дүн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         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99 386.7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101 733.6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115 569.5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47 098.5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42 235.4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44 669.3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838200" y="4302601"/>
          <a:ext cx="4000500" cy="219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4885509" y="4237808"/>
          <a:ext cx="3800475" cy="2162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6371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931</Words>
  <Application>Microsoft Office PowerPoint</Application>
  <PresentationFormat>On-screen Show (4:3)</PresentationFormat>
  <Paragraphs>328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 Unicode MS</vt:lpstr>
      <vt:lpstr>Arial</vt:lpstr>
      <vt:lpstr>Arial Mon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ХҮН АМ, НИЙГМИЙН ҮЗҮҮЛЭЛТ – Боловсрол, соёл</vt:lpstr>
      <vt:lpstr>PowerPoint Presentation</vt:lpstr>
      <vt:lpstr>PowerPoint Presentation</vt:lpstr>
      <vt:lpstr>PowerPoint Presentation</vt:lpstr>
      <vt:lpstr>PowerPoint Presentation</vt:lpstr>
      <vt:lpstr>ХҮН АМ, НИЙГМИЙН ҮЗҮҮЛЭЛТ – Нийгмийн даатгал, халамж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Khad</dc:creator>
  <cp:lastModifiedBy>Khad</cp:lastModifiedBy>
  <cp:revision>80</cp:revision>
  <dcterms:created xsi:type="dcterms:W3CDTF">2006-08-16T00:00:00Z</dcterms:created>
  <dcterms:modified xsi:type="dcterms:W3CDTF">2017-10-12T04:10:28Z</dcterms:modified>
</cp:coreProperties>
</file>