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12" r:id="rId3"/>
    <p:sldId id="309" r:id="rId4"/>
    <p:sldId id="276" r:id="rId5"/>
    <p:sldId id="277" r:id="rId6"/>
    <p:sldId id="314" r:id="rId7"/>
    <p:sldId id="315" r:id="rId8"/>
    <p:sldId id="317" r:id="rId9"/>
    <p:sldId id="310" r:id="rId10"/>
    <p:sldId id="318" r:id="rId1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CC0000"/>
    <a:srgbClr val="0000FF"/>
    <a:srgbClr val="0000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albanii%20fail\CTAT%20BULLETIN\2017%20on\7-r%20sar\eruul%20mend,%20une_7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gemt%20hereg_b%20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gemt%20hereg_b%20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gemt%20hereg_b%20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HAD\Users\Public\taniltsuulga\2017%20on_taniltsuulga\3%20sar\taniltsuulga_3-r%20sar%20aza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albanii%20fail\CTAT%20BULLETIN\2017%20on\7-r%20sar\eruul%20mend,%20une_7sa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XAA1_2_taniltuulga_6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albanii%20fail\CTAT%20BULLETIN\2017%20on\7-r%20sar\eruul%20mend,%20une_7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I.AJILGUI_6b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I.AJILGUI_6b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I.AJILGUI_6b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gemt%20hereg_b%20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gemt%20hereg_b%20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gemt%20hereg_b%2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 baseline="0">
                <a:latin typeface="Arial" pitchFamily="34" charset="0"/>
              </a:defRPr>
            </a:pPr>
            <a:r>
              <a:rPr lang="mn-MN" sz="12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200" baseline="0" dirty="0" smtClean="0">
                <a:latin typeface="Arial" pitchFamily="34" charset="0"/>
              </a:rPr>
              <a:t>эхний</a:t>
            </a:r>
            <a:r>
              <a:rPr lang="en-US" sz="1200" baseline="0" dirty="0" smtClean="0">
                <a:latin typeface="Arial" pitchFamily="34" charset="0"/>
              </a:rPr>
              <a:t> </a:t>
            </a:r>
            <a:r>
              <a:rPr lang="en-US" sz="1200" baseline="0" dirty="0">
                <a:latin typeface="Arial" pitchFamily="34" charset="0"/>
              </a:rPr>
              <a:t>7 </a:t>
            </a:r>
            <a:r>
              <a:rPr lang="mn-MN" sz="1200" baseline="0" dirty="0">
                <a:latin typeface="Arial" pitchFamily="34" charset="0"/>
              </a:rPr>
              <a:t>сарын байдлаар</a:t>
            </a:r>
            <a:endParaRPr lang="en-US" sz="12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4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88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822</c:v>
                </c:pt>
                <c:pt idx="1">
                  <c:v>751</c:v>
                </c:pt>
                <c:pt idx="2">
                  <c:v>696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693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823</c:v>
                </c:pt>
                <c:pt idx="1">
                  <c:v>759</c:v>
                </c:pt>
                <c:pt idx="2">
                  <c:v>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13806552"/>
        <c:axId val="113013408"/>
      </c:barChart>
      <c:catAx>
        <c:axId val="11380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3013408"/>
        <c:crosses val="autoZero"/>
        <c:auto val="1"/>
        <c:lblAlgn val="ctr"/>
        <c:lblOffset val="100"/>
        <c:noMultiLvlLbl val="0"/>
      </c:catAx>
      <c:valAx>
        <c:axId val="1130134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1380655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2017 оны 7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35700024676395"/>
          <c:y val="1.65460132250850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1649991886058156"/>
          <c:w val="0.69586258982584337"/>
          <c:h val="0.852871851561851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hereg1'!$O$2:$O$18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Баяндэлгэр</c:v>
                </c:pt>
                <c:pt idx="3">
                  <c:v>Халзан</c:v>
                </c:pt>
                <c:pt idx="4">
                  <c:v>Онгон</c:v>
                </c:pt>
                <c:pt idx="5">
                  <c:v>Дарьганга</c:v>
                </c:pt>
                <c:pt idx="6">
                  <c:v>Түвшинширээ</c:v>
                </c:pt>
                <c:pt idx="7">
                  <c:v>Түмэнцогт</c:v>
                </c:pt>
                <c:pt idx="8">
                  <c:v>Сүхбаатар</c:v>
                </c:pt>
                <c:pt idx="9">
                  <c:v>Уулбаян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hereg1'!$P$2:$P$14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  <c:pt idx="10">
                  <c:v>25</c:v>
                </c:pt>
                <c:pt idx="11">
                  <c:v>27</c:v>
                </c:pt>
                <c:pt idx="1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16719352"/>
        <c:axId val="116719744"/>
      </c:barChart>
      <c:catAx>
        <c:axId val="116719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719744"/>
        <c:crosses val="autoZero"/>
        <c:auto val="1"/>
        <c:lblAlgn val="ctr"/>
        <c:lblOffset val="100"/>
        <c:noMultiLvlLbl val="0"/>
      </c:catAx>
      <c:valAx>
        <c:axId val="11671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71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0804638226191881E-2"/>
          <c:y val="9.7506561679790049E-2"/>
          <c:w val="0.93593405598835955"/>
          <c:h val="0.6826688769167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202</c:v>
                </c:pt>
                <c:pt idx="1">
                  <c:v>190</c:v>
                </c:pt>
                <c:pt idx="2">
                  <c:v>161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720528"/>
        <c:axId val="116721312"/>
      </c:barChart>
      <c:catAx>
        <c:axId val="1167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6721312"/>
        <c:crosses val="autoZero"/>
        <c:auto val="1"/>
        <c:lblAlgn val="ctr"/>
        <c:lblOffset val="100"/>
        <c:noMultiLvlLbl val="0"/>
      </c:catAx>
      <c:valAx>
        <c:axId val="11672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7205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яллагдагчийн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тоо,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сумаар,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138225832007215"/>
          <c:y val="3.36777528429013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901992499244614"/>
          <c:y val="0.14904255319148943"/>
          <c:w val="0.74098001529336421"/>
          <c:h val="0.816799017144133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hereg2'!$G$1:$G$13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Халзан</c:v>
                </c:pt>
                <c:pt idx="3">
                  <c:v>Баяндэлгэр</c:v>
                </c:pt>
                <c:pt idx="4">
                  <c:v>Дарьганга</c:v>
                </c:pt>
                <c:pt idx="5">
                  <c:v>Онгон</c:v>
                </c:pt>
                <c:pt idx="6">
                  <c:v>Сүхбаатар</c:v>
                </c:pt>
                <c:pt idx="7">
                  <c:v>Түмэнцогт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hereg2'!$H$1:$H$13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11</c:v>
                </c:pt>
                <c:pt idx="11">
                  <c:v>20</c:v>
                </c:pt>
                <c:pt idx="1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116722096"/>
        <c:axId val="116722488"/>
      </c:barChart>
      <c:catAx>
        <c:axId val="11672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722488"/>
        <c:crosses val="autoZero"/>
        <c:auto val="1"/>
        <c:lblAlgn val="ctr"/>
        <c:lblOffset val="100"/>
        <c:noMultiLvlLbl val="0"/>
      </c:catAx>
      <c:valAx>
        <c:axId val="116722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72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 (2)'!$A$4:$A$9</c:f>
              <c:strCache>
                <c:ptCount val="6"/>
                <c:pt idx="0">
                  <c:v>2012.VII</c:v>
                </c:pt>
                <c:pt idx="1">
                  <c:v>2013.VII</c:v>
                </c:pt>
                <c:pt idx="2">
                  <c:v>2014.VII</c:v>
                </c:pt>
                <c:pt idx="3">
                  <c:v>2015.VII</c:v>
                </c:pt>
                <c:pt idx="4">
                  <c:v>2016.VII</c:v>
                </c:pt>
                <c:pt idx="5">
                  <c:v>2017.VII</c:v>
                </c:pt>
              </c:strCache>
            </c:strRef>
          </c:cat>
          <c:val>
            <c:numRef>
              <c:f>'grafic (2)'!$C$4:$C$9</c:f>
              <c:numCache>
                <c:formatCode>###\ ##0.0</c:formatCode>
                <c:ptCount val="6"/>
                <c:pt idx="0">
                  <c:v>23.6</c:v>
                </c:pt>
                <c:pt idx="1">
                  <c:v>28.6</c:v>
                </c:pt>
                <c:pt idx="2">
                  <c:v>31.8</c:v>
                </c:pt>
                <c:pt idx="3" formatCode="General">
                  <c:v>33.1</c:v>
                </c:pt>
                <c:pt idx="4" formatCode="0.0">
                  <c:v>42.8</c:v>
                </c:pt>
                <c:pt idx="5" formatCode="0.0">
                  <c:v>47.1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5290752"/>
        <c:axId val="155291144"/>
      </c:barChart>
      <c:catAx>
        <c:axId val="1552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291144"/>
        <c:crosses val="autoZero"/>
        <c:auto val="1"/>
        <c:lblAlgn val="ctr"/>
        <c:lblOffset val="100"/>
        <c:noMultiLvlLbl val="0"/>
      </c:catAx>
      <c:valAx>
        <c:axId val="155291144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15529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706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 (2)'!$A$4:$A$9</c:f>
              <c:strCache>
                <c:ptCount val="6"/>
                <c:pt idx="0">
                  <c:v>2012.VII</c:v>
                </c:pt>
                <c:pt idx="1">
                  <c:v>2013.VII</c:v>
                </c:pt>
                <c:pt idx="2">
                  <c:v>2014.VII</c:v>
                </c:pt>
                <c:pt idx="3">
                  <c:v>2015.VII</c:v>
                </c:pt>
                <c:pt idx="4">
                  <c:v>2016.VII</c:v>
                </c:pt>
                <c:pt idx="5">
                  <c:v>2017.VII</c:v>
                </c:pt>
              </c:strCache>
            </c:strRef>
          </c:cat>
          <c:val>
            <c:numRef>
              <c:f>'grafic (2)'!$B$4:$B$9</c:f>
              <c:numCache>
                <c:formatCode>###\ ##0.0</c:formatCode>
                <c:ptCount val="6"/>
                <c:pt idx="0">
                  <c:v>39.6</c:v>
                </c:pt>
                <c:pt idx="1">
                  <c:v>60.9</c:v>
                </c:pt>
                <c:pt idx="2">
                  <c:v>86.3</c:v>
                </c:pt>
                <c:pt idx="3" formatCode="General">
                  <c:v>97.6</c:v>
                </c:pt>
                <c:pt idx="4" formatCode="0.0">
                  <c:v>94.1</c:v>
                </c:pt>
                <c:pt idx="5" formatCode="0.0">
                  <c:v>99.4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5291928"/>
        <c:axId val="155292320"/>
      </c:barChart>
      <c:catAx>
        <c:axId val="15529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292320"/>
        <c:crosses val="autoZero"/>
        <c:auto val="1"/>
        <c:lblAlgn val="ctr"/>
        <c:lblOffset val="100"/>
        <c:noMultiLvlLbl val="0"/>
      </c:catAx>
      <c:valAx>
        <c:axId val="155292320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155291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0407325841654503"/>
          <c:y val="5.1461988304093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241218673456825E-3"/>
          <c:y val="0.10048355883450515"/>
          <c:w val="0.97813502696743093"/>
          <c:h val="0.78858439534092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'Tosov (2)'!$A$14:$A$19</c:f>
              <c:strCache>
                <c:ptCount val="6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  <c:pt idx="3">
                  <c:v>2015.I-VII</c:v>
                </c:pt>
                <c:pt idx="4">
                  <c:v>2016.I-VII</c:v>
                </c:pt>
                <c:pt idx="5">
                  <c:v>2017.I-VII</c:v>
                </c:pt>
              </c:strCache>
            </c:strRef>
          </c:cat>
          <c:val>
            <c:numRef>
              <c:f>'Tosov (2)'!$C$14:$C$19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23.8</c:v>
                </c:pt>
                <c:pt idx="2" formatCode="0.0">
                  <c:v>31</c:v>
                </c:pt>
                <c:pt idx="3" formatCode="0.0">
                  <c:v>28.7</c:v>
                </c:pt>
                <c:pt idx="4">
                  <c:v>29.1</c:v>
                </c:pt>
                <c:pt idx="5">
                  <c:v>33.6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914616"/>
        <c:axId val="159915008"/>
      </c:barChart>
      <c:catAx>
        <c:axId val="15991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915008"/>
        <c:crosses val="autoZero"/>
        <c:auto val="1"/>
        <c:lblAlgn val="ctr"/>
        <c:lblOffset val="100"/>
        <c:noMultiLvlLbl val="0"/>
      </c:catAx>
      <c:valAx>
        <c:axId val="15991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914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413844368974134"/>
          <c:y val="1.11812162610100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2933761858582266"/>
          <c:w val="0.93888888888889044"/>
          <c:h val="0.76605241877440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'Tosov (2)'!$A$14:$A$19</c:f>
              <c:strCache>
                <c:ptCount val="6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  <c:pt idx="3">
                  <c:v>2015.I-VII</c:v>
                </c:pt>
                <c:pt idx="4">
                  <c:v>2016.I-VII</c:v>
                </c:pt>
                <c:pt idx="5">
                  <c:v>2017.I-VII</c:v>
                </c:pt>
              </c:strCache>
            </c:strRef>
          </c:cat>
          <c:val>
            <c:numRef>
              <c:f>'Tosov (2)'!$B$14:$B$19</c:f>
              <c:numCache>
                <c:formatCode>General</c:formatCode>
                <c:ptCount val="6"/>
                <c:pt idx="0" formatCode="0.0">
                  <c:v>6.6</c:v>
                </c:pt>
                <c:pt idx="1">
                  <c:v>29.2</c:v>
                </c:pt>
                <c:pt idx="2" formatCode="0.0">
                  <c:v>30.6</c:v>
                </c:pt>
                <c:pt idx="3" formatCode="0.0">
                  <c:v>29.2</c:v>
                </c:pt>
                <c:pt idx="4">
                  <c:v>29.3</c:v>
                </c:pt>
                <c:pt idx="5">
                  <c:v>27.9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915792"/>
        <c:axId val="159916184"/>
      </c:barChart>
      <c:catAx>
        <c:axId val="15991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916184"/>
        <c:crosses val="autoZero"/>
        <c:auto val="1"/>
        <c:lblAlgn val="ctr"/>
        <c:lblOffset val="100"/>
        <c:noMultiLvlLbl val="0"/>
      </c:catAx>
      <c:valAx>
        <c:axId val="1599161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9915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-р сарын зарлага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94570095692279"/>
          <c:y val="0.31936606515734861"/>
          <c:w val="0.65370010378454668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6.7195623535582535E-4"/>
                  <c:y val="-9.2867312449253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86050019609618"/>
                  <c:y val="-4.7041673747616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521022515863678"/>
                  <c:y val="1.3033730495918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421868243481059"/>
                  <c:y val="7.3304757768588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718767912631609E-2"/>
                  <c:y val="0.12112967893401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420963184199651E-2"/>
                  <c:y val="2.8699685920554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94608863547229"/>
                  <c:y val="-2.7747502785173437E-2"/>
                </c:manualLayout>
              </c:layout>
              <c:tx>
                <c:rich>
                  <a:bodyPr/>
                  <a:lstStyle/>
                  <a:p>
                    <a:fld id="{3A23C599-30CD-4B93-AB44-D9E7F0BE8368}" type="CATEGORYNAME">
                      <a:rPr lang="mn-MN" i="1"/>
                      <a:pPr/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/>
                      <a:t>[PERCENTAGE]</a:t>
                    </a:fld>
                    <a:endParaRPr lang="mn-MN" i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0764272282056699E-2"/>
                  <c:y val="-0.100915551023748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7765810882835065E-2"/>
                  <c:y val="-0.20202194150191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8097062579821155E-2"/>
                  <c:y val="-0.22382094324540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561528946812684E-2"/>
                  <c:y val="-0.122345462212906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603694653110797E-2"/>
                  <c:y val="-3.5204088697545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9936846974587851E-2"/>
                  <c:y val="-9.7904668391271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7758912319868062"/>
                  <c:y val="-2.10567923613865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'Sheet4 (2)'!$A$2:$A$15</c:f>
              <c:strCache>
                <c:ptCount val="14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хамгаалал</c:v>
                </c:pt>
                <c:pt idx="10">
                  <c:v> Урсгал шилжүүлэг</c:v>
                </c:pt>
                <c:pt idx="11">
                  <c:v> Татаас</c:v>
                </c:pt>
                <c:pt idx="12">
                  <c:v> Хөрөнгийн  зардал</c:v>
                </c:pt>
                <c:pt idx="13">
                  <c:v> Эргэн төлөгдөх төлбөрийг хассан цэвэр зээл</c:v>
                </c:pt>
              </c:strCache>
            </c:strRef>
          </c:cat>
          <c:val>
            <c:numRef>
              <c:f>'Sheet4 (2)'!$B$2:$B$15</c:f>
              <c:numCache>
                <c:formatCode>0.0</c:formatCode>
                <c:ptCount val="14"/>
                <c:pt idx="0">
                  <c:v>42.687762237762236</c:v>
                </c:pt>
                <c:pt idx="1">
                  <c:v>4.6258741258741258</c:v>
                </c:pt>
                <c:pt idx="2">
                  <c:v>8.348251748251748</c:v>
                </c:pt>
                <c:pt idx="3">
                  <c:v>1.5674825174825175</c:v>
                </c:pt>
                <c:pt idx="4">
                  <c:v>3.5003496503496505</c:v>
                </c:pt>
                <c:pt idx="5">
                  <c:v>0.60944055944055953</c:v>
                </c:pt>
                <c:pt idx="6">
                  <c:v>3.0255244755244752</c:v>
                </c:pt>
                <c:pt idx="7">
                  <c:v>0.23461538461538459</c:v>
                </c:pt>
                <c:pt idx="8">
                  <c:v>3.9265734265734267</c:v>
                </c:pt>
                <c:pt idx="9">
                  <c:v>9.4318181818181799</c:v>
                </c:pt>
                <c:pt idx="10">
                  <c:v>13.570629370629369</c:v>
                </c:pt>
                <c:pt idx="11">
                  <c:v>0.44370629370629372</c:v>
                </c:pt>
                <c:pt idx="12">
                  <c:v>6.2160839160839156</c:v>
                </c:pt>
                <c:pt idx="13">
                  <c:v>1.7877622377622377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93698584618055E-2"/>
          <c:y val="2.8499826247478748E-2"/>
          <c:w val="0.93082032853178798"/>
          <c:h val="0.77232830217126303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dLbls>
            <c:dLbl>
              <c:idx val="0"/>
              <c:layout>
                <c:manualLayout>
                  <c:x val="-6.0164968461911696E-2"/>
                  <c:y val="-5.02415458937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342552159146067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20135856380396E-2"/>
                  <c:y val="-5.024154589371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579330422125219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638524987870035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635849196413595E-2"/>
                  <c:y val="4.00483215064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748776388092648E-2"/>
                  <c:y val="3.976074714129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035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401746724890973E-2"/>
                  <c:y val="-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56914119359534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8520135856380396E-2"/>
                  <c:y val="-4.637681159420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5.410628019323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'!$Q$4:$Q$15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1"/>
          <c:order val="1"/>
          <c:tx>
            <c:v>2016</c:v>
          </c:tx>
          <c:dLbls>
            <c:dLbl>
              <c:idx val="0"/>
              <c:layout>
                <c:manualLayout>
                  <c:x val="-6.2105773896166908E-2"/>
                  <c:y val="-2.97919281828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164968461911709E-2"/>
                  <c:y val="-1.147339191296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20135856380396E-2"/>
                  <c:y val="9.380044885693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697719553614788E-2"/>
                  <c:y val="2.17392825896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638524987870035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84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638524987869965E-2"/>
                  <c:y val="1.014507969112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035E-2"/>
                  <c:y val="1.014507969112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8816108685104461E-2"/>
                  <c:y val="5.5153105861765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56914119359534E-2"/>
                  <c:y val="8.064209365133705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6579330422125184E-2"/>
                  <c:y val="8.6150100802617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4080543425523E-2"/>
                  <c:y val="-1.1473391912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'!$R$4:$R$15</c:f>
              <c:numCache>
                <c:formatCode>General</c:formatCode>
                <c:ptCount val="12"/>
                <c:pt idx="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 formatCode="0.0">
                  <c:v>100.9</c:v>
                </c:pt>
                <c:pt idx="8">
                  <c:v>100.7</c:v>
                </c:pt>
                <c:pt idx="9">
                  <c:v>100.4</c:v>
                </c:pt>
                <c:pt idx="10">
                  <c:v>101.2</c:v>
                </c:pt>
                <c:pt idx="11">
                  <c:v>101.6</c:v>
                </c:pt>
              </c:numCache>
            </c:numRef>
          </c:val>
          <c:smooth val="0"/>
        </c:ser>
        <c:ser>
          <c:idx val="2"/>
          <c:order val="2"/>
          <c:tx>
            <c:v>2017</c:v>
          </c:tx>
          <c:dLbls>
            <c:dLbl>
              <c:idx val="0"/>
              <c:layout>
                <c:manualLayout>
                  <c:x val="-7.0191916946488672E-2"/>
                  <c:y val="-1.159423228910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435364041604752E-2"/>
                  <c:y val="-2.503953091297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378900445765234E-2"/>
                  <c:y val="-1.430830337884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548291233283878E-2"/>
                  <c:y val="-3.219368260239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29470034670627E-2"/>
                  <c:y val="-1.430830337884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623576027736501E-2"/>
                  <c:y val="-1.430830337884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623576027736647E-2"/>
                  <c:y val="-2.503953091297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'!$S$4:$S$15</c:f>
              <c:numCache>
                <c:formatCode>General</c:formatCode>
                <c:ptCount val="12"/>
                <c:pt idx="0" formatCode="0.0">
                  <c:v>100.9</c:v>
                </c:pt>
                <c:pt idx="1">
                  <c:v>101.2</c:v>
                </c:pt>
                <c:pt idx="2">
                  <c:v>101.6</c:v>
                </c:pt>
                <c:pt idx="3">
                  <c:v>104.7</c:v>
                </c:pt>
                <c:pt idx="4">
                  <c:v>104.2</c:v>
                </c:pt>
                <c:pt idx="5" formatCode="0.0">
                  <c:v>104</c:v>
                </c:pt>
                <c:pt idx="6">
                  <c:v>104.2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82864"/>
        <c:axId val="152983256"/>
      </c:lineChart>
      <c:catAx>
        <c:axId val="15298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983256"/>
        <c:crosses val="autoZero"/>
        <c:auto val="1"/>
        <c:lblAlgn val="ctr"/>
        <c:lblOffset val="100"/>
        <c:noMultiLvlLbl val="0"/>
      </c:catAx>
      <c:valAx>
        <c:axId val="152983256"/>
        <c:scaling>
          <c:orientation val="minMax"/>
          <c:max val="106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298286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24303323154442247"/>
          <c:y val="0.89517298948107749"/>
          <c:w val="0.57138772215137301"/>
          <c:h val="8.3364804909933685E-2"/>
        </c:manualLayout>
      </c:layout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индекс, жил бүрийн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-р 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сар  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/өмнөх оны мөн үетэй харьцуулснаар/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962552553271267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403393724720583E-3"/>
          <c:y val="0.20189814814814816"/>
          <c:w val="0.98630160591628169"/>
          <c:h val="0.66755431612715066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5854454363417336E-2"/>
                  <c:y val="-6.481481481481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87510936132986E-2"/>
                  <c:y val="-7.870370370370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468555792228136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773169311282897E-2"/>
                  <c:y val="-9.72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93920972644377E-2"/>
                  <c:y val="-6.944444444444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199283600188422E-2"/>
                  <c:y val="-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177304964539008E-3"/>
                  <c:y val="-6.018518518518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728470111448983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921478565179353E-2"/>
                  <c:y val="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Sheet5!$B$2:$B$9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Sheet5!$C$2:$C$9</c:f>
              <c:numCache>
                <c:formatCode>General</c:formatCode>
                <c:ptCount val="8"/>
                <c:pt idx="0">
                  <c:v>106.2</c:v>
                </c:pt>
                <c:pt idx="1">
                  <c:v>108.9</c:v>
                </c:pt>
                <c:pt idx="2">
                  <c:v>115.2</c:v>
                </c:pt>
                <c:pt idx="3">
                  <c:v>108.1</c:v>
                </c:pt>
                <c:pt idx="4">
                  <c:v>113.8</c:v>
                </c:pt>
                <c:pt idx="5">
                  <c:v>107.5</c:v>
                </c:pt>
                <c:pt idx="6">
                  <c:v>102.1</c:v>
                </c:pt>
                <c:pt idx="7" formatCode="0.0">
                  <c:v>104.7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984040"/>
        <c:axId val="152984432"/>
      </c:lineChart>
      <c:catAx>
        <c:axId val="1529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984432"/>
        <c:crosses val="autoZero"/>
        <c:auto val="1"/>
        <c:lblAlgn val="ctr"/>
        <c:lblOffset val="100"/>
        <c:noMultiLvlLbl val="0"/>
      </c:catAx>
      <c:valAx>
        <c:axId val="152984432"/>
        <c:scaling>
          <c:orientation val="minMax"/>
          <c:min val="101"/>
        </c:scaling>
        <c:delete val="1"/>
        <c:axPos val="l"/>
        <c:numFmt formatCode="General" sourceLinked="1"/>
        <c:majorTickMark val="none"/>
        <c:minorTickMark val="none"/>
        <c:tickLblPos val="nextTo"/>
        <c:crossAx val="15298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mn-MN" sz="1200" baseline="0">
                <a:latin typeface="Arial" pitchFamily="34" charset="0"/>
              </a:rPr>
              <a:t>Эндсэн хүүхдийн тоо, эхний </a:t>
            </a:r>
            <a:r>
              <a:rPr lang="en-US" sz="1200" baseline="0">
                <a:latin typeface="Arial" pitchFamily="34" charset="0"/>
              </a:rPr>
              <a:t>7</a:t>
            </a:r>
            <a:r>
              <a:rPr lang="mn-MN" sz="1200" baseline="0">
                <a:latin typeface="Arial" pitchFamily="34" charset="0"/>
              </a:rPr>
              <a:t> сарын байдлаар</a:t>
            </a:r>
            <a:endParaRPr lang="en-US" sz="12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803"/>
          <c:w val="0.93888888888889188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12952280"/>
        <c:axId val="113147248"/>
      </c:barChart>
      <c:catAx>
        <c:axId val="11295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3147248"/>
        <c:crosses val="autoZero"/>
        <c:auto val="1"/>
        <c:lblAlgn val="ctr"/>
        <c:lblOffset val="100"/>
        <c:noMultiLvlLbl val="0"/>
      </c:catAx>
      <c:valAx>
        <c:axId val="1131472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12952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/га-р/</a:t>
            </a:r>
            <a:endParaRPr lang="mn-MN" sz="1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81762912113513"/>
          <c:y val="3.68663416106817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710572648784531"/>
          <c:y val="0.24665204972183521"/>
          <c:w val="0.48615333964156926"/>
          <c:h val="0.59464244689624557"/>
        </c:manualLayout>
      </c:layout>
      <c:pieChart>
        <c:varyColors val="1"/>
        <c:ser>
          <c:idx val="0"/>
          <c:order val="0"/>
          <c:tx>
            <c:strRef>
              <c:f>ХАА6!$E$52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1.4881894177349055E-2"/>
                  <c:y val="-1.22887805368939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7331834847881"/>
                      <c:h val="0.14456153727806417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ХАА6!$D$53:$D$55</c:f>
              <c:strCache>
                <c:ptCount val="3"/>
                <c:pt idx="0">
                  <c:v>Буудай</c:v>
                </c:pt>
                <c:pt idx="1">
                  <c:v>Арвай</c:v>
                </c:pt>
                <c:pt idx="2">
                  <c:v>Овъёос</c:v>
                </c:pt>
              </c:strCache>
            </c:strRef>
          </c:cat>
          <c:val>
            <c:numRef>
              <c:f>ХАА6!$E$53:$E$55</c:f>
              <c:numCache>
                <c:formatCode>General</c:formatCode>
                <c:ptCount val="3"/>
                <c:pt idx="0">
                  <c:v>7150</c:v>
                </c:pt>
                <c:pt idx="2" formatCode="_(* #,##0.0_);_(* \(#,##0.0\);_(* &quot;-&quot;?_);_(@_)">
                  <c:v>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талбай /төрлөөр</a:t>
            </a:r>
            <a:r>
              <a:rPr lang="en-US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mn-MN" sz="1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534635523891075"/>
          <c:y val="1.7791526059242606E-3"/>
          <c:w val="0.62862039000092085"/>
          <c:h val="0.96367329083864561"/>
        </c:manualLayout>
      </c:layout>
      <c:ofPieChart>
        <c:ofPieType val="pie"/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939234102813179E-2"/>
                  <c:y val="-4.85468738021025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652786761381825E-2"/>
                  <c:y val="-1.36390712364185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38526616806131E-3"/>
                  <c:y val="-7.80406737811841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88314473304025E-2"/>
                  <c:y val="1.12375536391284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081493108882929E-2"/>
                  <c:y val="-7.20034995625551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988534597481232E-3"/>
                  <c:y val="1.09989875419980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556302240378011E-2"/>
                  <c:y val="-2.15295518918316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588582677165355E-2"/>
                  <c:y val="-5.9461577719451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495550087489064"/>
                  <c:y val="-4.14661708953047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6251210904312539E-3"/>
                  <c:y val="4.04140144420824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ХАА6!$D$40:$D$50</c:f>
              <c:strCache>
                <c:ptCount val="11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улаан манжин</c:v>
                </c:pt>
                <c:pt idx="4">
                  <c:v>сонгино</c:v>
                </c:pt>
                <c:pt idx="5">
                  <c:v>сармис</c:v>
                </c:pt>
                <c:pt idx="6">
                  <c:v>өргөст хэмх</c:v>
                </c:pt>
                <c:pt idx="7">
                  <c:v>улаан лооль</c:v>
                </c:pt>
                <c:pt idx="8">
                  <c:v>тарвас</c:v>
                </c:pt>
                <c:pt idx="9">
                  <c:v>чинжүү</c:v>
                </c:pt>
                <c:pt idx="10">
                  <c:v>бусад</c:v>
                </c:pt>
              </c:strCache>
            </c:strRef>
          </c:cat>
          <c:val>
            <c:numRef>
              <c:f>ХАА6!$E$40:$E$50</c:f>
              <c:numCache>
                <c:formatCode>0.00</c:formatCode>
                <c:ptCount val="11"/>
                <c:pt idx="0">
                  <c:v>3.2800000000000002</c:v>
                </c:pt>
                <c:pt idx="1">
                  <c:v>6.35</c:v>
                </c:pt>
                <c:pt idx="2">
                  <c:v>4.3499999999999996</c:v>
                </c:pt>
                <c:pt idx="3">
                  <c:v>3.73</c:v>
                </c:pt>
                <c:pt idx="4">
                  <c:v>7.22</c:v>
                </c:pt>
                <c:pt idx="5">
                  <c:v>0.14000000000000001</c:v>
                </c:pt>
                <c:pt idx="6">
                  <c:v>2.72</c:v>
                </c:pt>
                <c:pt idx="7">
                  <c:v>1.46</c:v>
                </c:pt>
                <c:pt idx="8">
                  <c:v>1.3900000000000001</c:v>
                </c:pt>
                <c:pt idx="9">
                  <c:v>0.3600000000000001</c:v>
                </c:pt>
                <c:pt idx="10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txPr>
        <a:bodyPr rot="0" vert="horz"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005589118721265"/>
          <c:y val="0.1612643802937154"/>
          <c:w val="0.5448368792634446"/>
          <c:h val="0.786260952725095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Тэжээлийн ургамал</c:v>
                </c:pt>
                <c:pt idx="2">
                  <c:v>Төмс</c:v>
                </c:pt>
                <c:pt idx="3">
                  <c:v>Техникийн ургамал</c:v>
                </c:pt>
                <c:pt idx="4">
                  <c:v>Үр тариа</c:v>
                </c:pt>
              </c:strCache>
            </c:strRef>
          </c:cat>
          <c:val>
            <c:numRef>
              <c:f>ХАА6!$I$40:$I$44</c:f>
              <c:numCache>
                <c:formatCode>#\ ##0.0</c:formatCode>
                <c:ptCount val="5"/>
                <c:pt idx="0">
                  <c:v>32.803900000000006</c:v>
                </c:pt>
                <c:pt idx="1">
                  <c:v>40</c:v>
                </c:pt>
                <c:pt idx="2">
                  <c:v>65.394000000000005</c:v>
                </c:pt>
                <c:pt idx="3">
                  <c:v>1600</c:v>
                </c:pt>
                <c:pt idx="4">
                  <c:v>7481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16"/>
        <c:axId val="154645496"/>
        <c:axId val="154645888"/>
      </c:barChart>
      <c:catAx>
        <c:axId val="154645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4645888"/>
        <c:crosses val="autoZero"/>
        <c:auto val="1"/>
        <c:lblAlgn val="ctr"/>
        <c:lblOffset val="100"/>
        <c:noMultiLvlLbl val="0"/>
      </c:catAx>
      <c:valAx>
        <c:axId val="15464588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54645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200">
                <a:latin typeface="Arial" pitchFamily="34" charset="0"/>
                <a:cs typeface="Arial" pitchFamily="34" charset="0"/>
              </a:rPr>
              <a:t>7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857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mend2'!$F$13:$P$13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'eruul mend2'!$F$14:$P$14</c:f>
              <c:numCache>
                <c:formatCode>General</c:formatCode>
                <c:ptCount val="11"/>
                <c:pt idx="0">
                  <c:v>312</c:v>
                </c:pt>
                <c:pt idx="1">
                  <c:v>894</c:v>
                </c:pt>
                <c:pt idx="2">
                  <c:v>488</c:v>
                </c:pt>
                <c:pt idx="3">
                  <c:v>293</c:v>
                </c:pt>
                <c:pt idx="4">
                  <c:v>350</c:v>
                </c:pt>
                <c:pt idx="5">
                  <c:v>406</c:v>
                </c:pt>
                <c:pt idx="6">
                  <c:v>708</c:v>
                </c:pt>
                <c:pt idx="7">
                  <c:v>318</c:v>
                </c:pt>
                <c:pt idx="8">
                  <c:v>474</c:v>
                </c:pt>
                <c:pt idx="9">
                  <c:v>1000</c:v>
                </c:pt>
                <c:pt idx="10">
                  <c:v>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4117112"/>
        <c:axId val="114117496"/>
      </c:barChart>
      <c:catAx>
        <c:axId val="11411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117496"/>
        <c:crosses val="autoZero"/>
        <c:auto val="1"/>
        <c:lblAlgn val="ctr"/>
        <c:lblOffset val="100"/>
        <c:noMultiLvlLbl val="0"/>
      </c:catAx>
      <c:valAx>
        <c:axId val="1141174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4117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86E-2"/>
          <c:y val="9.5011852790979581E-2"/>
          <c:w val="0.93888888888888944"/>
          <c:h val="0.6520098020922751"/>
        </c:manualLayout>
      </c:layout>
      <c:lineChart>
        <c:grouping val="standard"/>
        <c:varyColors val="0"/>
        <c:ser>
          <c:idx val="0"/>
          <c:order val="0"/>
          <c:tx>
            <c:strRef>
              <c:f>'3 sar'!$K$22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  <c:pt idx="3">
                  <c:v>2017.I-VII</c:v>
                </c:pt>
              </c:strCache>
            </c:strRef>
          </c:cat>
          <c:val>
            <c:numRef>
              <c:f>'3 sar'!$L$22:$O$22</c:f>
              <c:numCache>
                <c:formatCode>#\ ##0</c:formatCode>
                <c:ptCount val="4"/>
                <c:pt idx="0">
                  <c:v>1021</c:v>
                </c:pt>
                <c:pt idx="1">
                  <c:v>1442</c:v>
                </c:pt>
                <c:pt idx="2">
                  <c:v>2490</c:v>
                </c:pt>
                <c:pt idx="3">
                  <c:v>2150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 sar'!$K$23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4444444444444539E-2"/>
                  <c:y val="-1.2668084735853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55555555555586E-2"/>
                  <c:y val="-5.7007111674587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85E-2"/>
                  <c:y val="-6.3341235193986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15E-2"/>
                  <c:y val="-3.1670617596993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  <c:pt idx="3">
                  <c:v>2017.I-VII</c:v>
                </c:pt>
              </c:strCache>
            </c:strRef>
          </c:cat>
          <c:val>
            <c:numRef>
              <c:f>'3 sar'!$L$23:$O$23</c:f>
              <c:numCache>
                <c:formatCode>#\ ##0</c:formatCode>
                <c:ptCount val="4"/>
                <c:pt idx="0">
                  <c:v>570</c:v>
                </c:pt>
                <c:pt idx="1">
                  <c:v>351</c:v>
                </c:pt>
                <c:pt idx="2">
                  <c:v>355</c:v>
                </c:pt>
                <c:pt idx="3">
                  <c:v>457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20040"/>
        <c:axId val="114720432"/>
      </c:lineChart>
      <c:catAx>
        <c:axId val="11472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720432"/>
        <c:crosses val="autoZero"/>
        <c:auto val="1"/>
        <c:lblAlgn val="ctr"/>
        <c:lblOffset val="100"/>
        <c:noMultiLvlLbl val="0"/>
      </c:catAx>
      <c:valAx>
        <c:axId val="114720432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14720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711067366579247E-2"/>
          <c:y val="0.85510616860096256"/>
          <c:w val="0.76996675415573068"/>
          <c:h val="0.1007869040066675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90" b="0" i="0" u="none" strike="noStrike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Бүртгэлтэй ажилгүй иргэдийн тоо, жил бүрийн 7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9475804766671165"/>
          <c:y val="5.0925752924952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420120439249045E-2"/>
          <c:y val="0.2133796296296295"/>
          <c:w val="0.96882748848742473"/>
          <c:h val="0.68848024205307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1070</c:v>
                </c:pt>
                <c:pt idx="1">
                  <c:v>1199</c:v>
                </c:pt>
                <c:pt idx="2">
                  <c:v>1240</c:v>
                </c:pt>
                <c:pt idx="3">
                  <c:v>1014</c:v>
                </c:pt>
                <c:pt idx="4">
                  <c:v>893</c:v>
                </c:pt>
                <c:pt idx="5" formatCode="0">
                  <c:v>909</c:v>
                </c:pt>
                <c:pt idx="6" formatCode="0">
                  <c:v>747</c:v>
                </c:pt>
                <c:pt idx="7" formatCode="0">
                  <c:v>797</c:v>
                </c:pt>
                <c:pt idx="8" formatCode="General">
                  <c:v>934</c:v>
                </c:pt>
                <c:pt idx="9" formatCode="General">
                  <c:v>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14721216"/>
        <c:axId val="114721608"/>
      </c:barChart>
      <c:catAx>
        <c:axId val="1147212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721608"/>
        <c:crosses val="autoZero"/>
        <c:auto val="1"/>
        <c:lblAlgn val="ctr"/>
        <c:lblOffset val="100"/>
        <c:noMultiLvlLbl val="0"/>
      </c:catAx>
      <c:valAx>
        <c:axId val="114721608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14721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10351445413531"/>
          <c:y val="5.1470588235294094E-2"/>
          <c:w val="0.50665570194671927"/>
          <c:h val="0.889705882352941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72222222222222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926E-2"/>
                  <c:y val="-3.8759689922482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1030473600438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088290168548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185350325185256"/>
                  <c:y val="9.8039215686274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582750951311808"/>
                  <c:y val="9.8039215686274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384551328674279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Магистр, доктор</c:v>
                </c:pt>
                <c:pt idx="1">
                  <c:v>Боловсролгүй</c:v>
                </c:pt>
                <c:pt idx="2">
                  <c:v>Тусгай мэргэж-лийн дунд </c:v>
                </c:pt>
                <c:pt idx="3">
                  <c:v>Бага</c:v>
                </c:pt>
                <c:pt idx="4">
                  <c:v>Техник болон мэргэжлийн анхан шатны</c:v>
                </c:pt>
                <c:pt idx="5">
                  <c:v>Суурь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2.1299254526091593E-3</c:v>
                </c:pt>
                <c:pt idx="1">
                  <c:v>1.7039403620873271E-2</c:v>
                </c:pt>
                <c:pt idx="2">
                  <c:v>3.8338658146964855E-2</c:v>
                </c:pt>
                <c:pt idx="3">
                  <c:v>5.3248136315228962E-2</c:v>
                </c:pt>
                <c:pt idx="4">
                  <c:v>0.11395101171458999</c:v>
                </c:pt>
                <c:pt idx="5">
                  <c:v>0.12673056443024491</c:v>
                </c:pt>
                <c:pt idx="6">
                  <c:v>0.23642172523961658</c:v>
                </c:pt>
                <c:pt idx="7">
                  <c:v>0.4121405750798724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14722392"/>
        <c:axId val="114722784"/>
      </c:barChart>
      <c:catAx>
        <c:axId val="114722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722784"/>
        <c:crosses val="autoZero"/>
        <c:auto val="1"/>
        <c:lblAlgn val="ctr"/>
        <c:lblOffset val="100"/>
        <c:noMultiLvlLbl val="0"/>
      </c:catAx>
      <c:valAx>
        <c:axId val="11472278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14722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Бүртгэ</a:t>
            </a:r>
            <a:r>
              <a:rPr lang="mn-MN" sz="1200">
                <a:latin typeface="Arial" pitchFamily="34" charset="0"/>
                <a:cs typeface="Arial" pitchFamily="34" charset="0"/>
              </a:rPr>
              <a:t>гдсэн гэмт хэргийн</a:t>
            </a:r>
            <a:r>
              <a:rPr lang="en-US" sz="1200">
                <a:latin typeface="Arial" pitchFamily="34" charset="0"/>
                <a:cs typeface="Arial" pitchFamily="34" charset="0"/>
              </a:rPr>
              <a:t> тоо, жил бүрийн </a:t>
            </a:r>
            <a:endParaRPr lang="mn-MN" sz="1200">
              <a:latin typeface="Arial" pitchFamily="34" charset="0"/>
              <a:cs typeface="Arial" pitchFamily="34" charset="0"/>
            </a:endParaRP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эхний 7 д</a:t>
            </a:r>
            <a:r>
              <a:rPr lang="mn-MN" sz="1200">
                <a:latin typeface="Arial" pitchFamily="34" charset="0"/>
                <a:cs typeface="Arial" pitchFamily="34" charset="0"/>
              </a:rPr>
              <a:t>угаа</a:t>
            </a:r>
            <a:r>
              <a:rPr lang="en-US" sz="1200">
                <a:latin typeface="Arial" pitchFamily="34" charset="0"/>
                <a:cs typeface="Arial" pitchFamily="34" charset="0"/>
              </a:rPr>
              <a:t>р сарын</a:t>
            </a:r>
            <a:r>
              <a:rPr lang="mn-MN" sz="1200">
                <a:latin typeface="Arial" pitchFamily="34" charset="0"/>
                <a:cs typeface="Arial" pitchFamily="34" charset="0"/>
              </a:rPr>
              <a:t> </a:t>
            </a:r>
            <a:r>
              <a:rPr lang="en-US" sz="1200">
                <a:latin typeface="Arial" pitchFamily="34" charset="0"/>
                <a:cs typeface="Arial" pitchFamily="34" charset="0"/>
              </a:rPr>
              <a:t>байдлаар </a:t>
            </a:r>
          </a:p>
        </c:rich>
      </c:tx>
      <c:layout>
        <c:manualLayout>
          <c:xMode val="edge"/>
          <c:yMode val="edge"/>
          <c:x val="0.28803928281343349"/>
          <c:y val="4.165072791506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599975834222767E-2"/>
          <c:y val="0.17549565105876466"/>
          <c:w val="0.97394257942821083"/>
          <c:h val="0.67475138272075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105</c:v>
                </c:pt>
                <c:pt idx="1">
                  <c:v>107</c:v>
                </c:pt>
                <c:pt idx="2">
                  <c:v>104</c:v>
                </c:pt>
                <c:pt idx="3">
                  <c:v>128</c:v>
                </c:pt>
                <c:pt idx="4">
                  <c:v>136</c:v>
                </c:pt>
                <c:pt idx="5">
                  <c:v>165</c:v>
                </c:pt>
                <c:pt idx="6" formatCode="General">
                  <c:v>198</c:v>
                </c:pt>
                <c:pt idx="7" formatCode="General">
                  <c:v>200</c:v>
                </c:pt>
                <c:pt idx="8" formatCode="General">
                  <c:v>194</c:v>
                </c:pt>
                <c:pt idx="9" formatCode="General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16088040"/>
        <c:axId val="116088432"/>
      </c:barChart>
      <c:catAx>
        <c:axId val="116088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6088432"/>
        <c:crosses val="autoZero"/>
        <c:auto val="1"/>
        <c:lblAlgn val="ctr"/>
        <c:lblOffset val="100"/>
        <c:noMultiLvlLbl val="0"/>
      </c:catAx>
      <c:valAx>
        <c:axId val="1160884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6088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108"/>
          <c:y val="2.77777777777778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94</c:v>
                </c:pt>
                <c:pt idx="1">
                  <c:v>103</c:v>
                </c:pt>
                <c:pt idx="2">
                  <c:v>99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26</c:v>
                </c:pt>
                <c:pt idx="1">
                  <c:v>37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089216"/>
        <c:axId val="116089608"/>
      </c:barChart>
      <c:catAx>
        <c:axId val="1160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9608"/>
        <c:crosses val="autoZero"/>
        <c:auto val="1"/>
        <c:lblAlgn val="ctr"/>
        <c:lblOffset val="100"/>
        <c:noMultiLvlLbl val="0"/>
      </c:catAx>
      <c:valAx>
        <c:axId val="11608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08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563403646857429"/>
          <c:y val="2.54372061535339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33902430871878E-2"/>
          <c:y val="0.23069442905155937"/>
          <c:w val="0.93732195138256269"/>
          <c:h val="0.58306482949060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693.3</c:v>
                </c:pt>
                <c:pt idx="1">
                  <c:v>382.8</c:v>
                </c:pt>
                <c:pt idx="2">
                  <c:v>288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2015.I-VII</c:v>
                </c:pt>
                <c:pt idx="1">
                  <c:v>2016.I-VII</c:v>
                </c:pt>
                <c:pt idx="2">
                  <c:v>2017.I-VII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86.4</c:v>
                </c:pt>
                <c:pt idx="1">
                  <c:v>67.099999999999994</c:v>
                </c:pt>
                <c:pt idx="2">
                  <c:v>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090392"/>
        <c:axId val="116090784"/>
      </c:barChart>
      <c:catAx>
        <c:axId val="11609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90784"/>
        <c:crosses val="autoZero"/>
        <c:auto val="1"/>
        <c:lblAlgn val="ctr"/>
        <c:lblOffset val="100"/>
        <c:noMultiLvlLbl val="0"/>
      </c:catAx>
      <c:valAx>
        <c:axId val="116090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609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FA0910AE-21EB-4D5C-B9FB-83B9FBAFA4C6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1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EC1EE3BD-B870-453B-8BC9-7AD050314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1C15D2A3-FD34-47C6-8E7A-BA802A4573B2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3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4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10.jpeg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" y="0"/>
            <a:ext cx="913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 smtClean="0">
                <a:latin typeface="Arial" charset="0"/>
              </a:rPr>
              <a:t>20</a:t>
            </a:r>
            <a:r>
              <a:rPr lang="en-US" altLang="en-US" sz="1200" b="1" dirty="0" smtClean="0">
                <a:latin typeface="Arial" charset="0"/>
              </a:rPr>
              <a:t>1</a:t>
            </a:r>
            <a:r>
              <a:rPr lang="mn-MN" altLang="en-US" sz="1200" b="1" dirty="0" smtClean="0">
                <a:latin typeface="Arial" charset="0"/>
              </a:rPr>
              <a:t>0 </a:t>
            </a:r>
            <a:r>
              <a:rPr lang="mn-MN" altLang="en-US" sz="1200" b="1" dirty="0">
                <a:latin typeface="Arial" charset="0"/>
              </a:rPr>
              <a:t>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44508"/>
              </p:ext>
            </p:extLst>
          </p:nvPr>
        </p:nvGraphicFramePr>
        <p:xfrm>
          <a:off x="1295400" y="14478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23 182.0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22 097.3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21 655.4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9525" marR="9525" marT="9525" marB="0" anchor="ctr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20 729.3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19 528.9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19 163.8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670.2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755.4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1 782.5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1 812.9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1 918.1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60238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88 478.1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83 715.5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113 561.3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135.7</a:t>
                      </a:r>
                    </a:p>
                  </a:txBody>
                  <a:tcPr marL="9525" marR="9525" marT="9525" marB="0" anchor="ctr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81 965.5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77 200.5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106 845.7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1 443.8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5 068.8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5 431.3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5 742.0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4582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597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762000" y="990600"/>
          <a:ext cx="38671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495800" y="990600"/>
          <a:ext cx="45720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066800" y="4191000"/>
          <a:ext cx="752475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685800" y="1600200"/>
          <a:ext cx="4114800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914400" y="4419600"/>
          <a:ext cx="7696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5257800" y="1447800"/>
          <a:ext cx="3724276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6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99410" y="109728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9" y="393954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838200" y="4491038"/>
          <a:ext cx="7772400" cy="221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685800" y="1066800"/>
          <a:ext cx="388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876801" y="11430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0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57687" y="110829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/>
        </p:nvGraphicFramePr>
        <p:xfrm>
          <a:off x="685800" y="990600"/>
          <a:ext cx="334327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419600" y="1524000"/>
          <a:ext cx="42672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495800" y="304800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9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066800" y="840422"/>
          <a:ext cx="7315200" cy="3215640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55 785.4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66 360.9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26 971.9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23 503.8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24 034.5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4 607.2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4 389.2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4 655.7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5 172.2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4 122.6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5 675.2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29 058.5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27 949.9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13 363.7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13 038.6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15 131.2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767.1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99 386.7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94 122.8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105 263.1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47 098.5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42 767.8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47 352.3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5008903" y="4636543"/>
          <a:ext cx="3800475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914400" y="4478338"/>
          <a:ext cx="400050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536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66800" y="419100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6436" y="1268368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1" y="394097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750720" y="5141007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121610" y="4173539"/>
          <a:ext cx="3961816" cy="242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5260473" y="4283316"/>
          <a:ext cx="3699468" cy="227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1572874" y="925513"/>
          <a:ext cx="6785814" cy="324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689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Хэрэглээний үнийн индекс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1900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90600" y="3993413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09800" y="939694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 /өмнөх оны 12 сар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=100%/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432249" y="1323147"/>
          <a:ext cx="6873551" cy="271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97698"/>
              </p:ext>
            </p:extLst>
          </p:nvPr>
        </p:nvGraphicFramePr>
        <p:xfrm>
          <a:off x="1432248" y="4017638"/>
          <a:ext cx="68735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61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3810000"/>
            <a:ext cx="3505200" cy="158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569173"/>
              </p:ext>
            </p:extLst>
          </p:nvPr>
        </p:nvGraphicFramePr>
        <p:xfrm>
          <a:off x="783723" y="3918924"/>
          <a:ext cx="3231754" cy="264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72060"/>
              </p:ext>
            </p:extLst>
          </p:nvPr>
        </p:nvGraphicFramePr>
        <p:xfrm>
          <a:off x="4267764" y="1518624"/>
          <a:ext cx="472383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685799" y="1143000"/>
          <a:ext cx="3352801" cy="250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721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560</Words>
  <Application>Microsoft Office PowerPoint</Application>
  <PresentationFormat>On-screen Show (4:3)</PresentationFormat>
  <Paragraphs>182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Mon</vt:lpstr>
      <vt:lpstr>Arial Unicode MS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Altantsetseg_Ts</cp:lastModifiedBy>
  <cp:revision>472</cp:revision>
  <cp:lastPrinted>2017-04-12T05:18:03Z</cp:lastPrinted>
  <dcterms:created xsi:type="dcterms:W3CDTF">2006-08-16T00:00:00Z</dcterms:created>
  <dcterms:modified xsi:type="dcterms:W3CDTF">2017-08-10T09:08:18Z</dcterms:modified>
</cp:coreProperties>
</file>