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64" r:id="rId3"/>
    <p:sldId id="263" r:id="rId4"/>
    <p:sldId id="265" r:id="rId5"/>
    <p:sldId id="266" r:id="rId6"/>
    <p:sldId id="273" r:id="rId7"/>
    <p:sldId id="274" r:id="rId8"/>
    <p:sldId id="275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4" autoAdjust="0"/>
    <p:restoredTop sz="94660"/>
  </p:normalViewPr>
  <p:slideViewPr>
    <p:cSldViewPr>
      <p:cViewPr varScale="1">
        <p:scale>
          <a:sx n="70" d="100"/>
          <a:sy n="70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6%20on\3-r%20sar\eruul%20mend,%20une,_3%20sar_prese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6%20on\3-r%20sar\eruul%20mend,%20une,_3%20sar_prese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6%20on\3-r%20sar\eruul%20mend,%20une,_3%20sar_prese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'3'!$K$22</c:f>
              <c:strCache>
                <c:ptCount val="1"/>
                <c:pt idx="0">
                  <c:v>Шинээр бүртгүүлсэн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2.5000000000000001E-2"/>
                  <c:y val="-2.777777777777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00000000000005E-2"/>
                  <c:y val="-3.240740740740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6666666666666E-2"/>
                  <c:y val="-2.777777777777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'3'!$L$21:$N$21</c:f>
              <c:strCache>
                <c:ptCount val="3"/>
                <c:pt idx="0">
                  <c:v>2014.I-III</c:v>
                </c:pt>
                <c:pt idx="1">
                  <c:v>2015.I-III</c:v>
                </c:pt>
                <c:pt idx="2">
                  <c:v>2016.I-III</c:v>
                </c:pt>
              </c:strCache>
            </c:strRef>
          </c:cat>
          <c:val>
            <c:numRef>
              <c:f>'3'!$L$22:$N$22</c:f>
              <c:numCache>
                <c:formatCode>#\ ##0</c:formatCode>
                <c:ptCount val="3"/>
                <c:pt idx="0">
                  <c:v>293</c:v>
                </c:pt>
                <c:pt idx="1">
                  <c:v>284</c:v>
                </c:pt>
                <c:pt idx="2">
                  <c:v>1074</c:v>
                </c:pt>
              </c:numCache>
            </c:numRef>
          </c:val>
        </c:ser>
        <c:ser>
          <c:idx val="1"/>
          <c:order val="1"/>
          <c:tx>
            <c:strRef>
              <c:f>'3'!$K$23</c:f>
              <c:strCache>
                <c:ptCount val="1"/>
                <c:pt idx="0">
                  <c:v>Ажилд орсон хүний тоо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1.1111111111111112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666666666666666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222222222222324E-2"/>
                  <c:y val="-1.8518518518518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'3'!$L$21:$N$21</c:f>
              <c:strCache>
                <c:ptCount val="3"/>
                <c:pt idx="0">
                  <c:v>2014.I-III</c:v>
                </c:pt>
                <c:pt idx="1">
                  <c:v>2015.I-III</c:v>
                </c:pt>
                <c:pt idx="2">
                  <c:v>2016.I-III</c:v>
                </c:pt>
              </c:strCache>
            </c:strRef>
          </c:cat>
          <c:val>
            <c:numRef>
              <c:f>'3'!$L$23:$N$23</c:f>
              <c:numCache>
                <c:formatCode>#\ ##0</c:formatCode>
                <c:ptCount val="3"/>
                <c:pt idx="0">
                  <c:v>100</c:v>
                </c:pt>
                <c:pt idx="1">
                  <c:v>57</c:v>
                </c:pt>
                <c:pt idx="2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5822080"/>
        <c:axId val="261666248"/>
        <c:axId val="0"/>
      </c:bar3DChart>
      <c:catAx>
        <c:axId val="19582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666248"/>
        <c:crosses val="autoZero"/>
        <c:auto val="1"/>
        <c:lblAlgn val="ctr"/>
        <c:lblOffset val="100"/>
        <c:noMultiLvlLbl val="0"/>
      </c:catAx>
      <c:valAx>
        <c:axId val="261666248"/>
        <c:scaling>
          <c:orientation val="minMax"/>
        </c:scaling>
        <c:delete val="1"/>
        <c:axPos val="l"/>
        <c:numFmt formatCode="#\ ##0" sourceLinked="1"/>
        <c:majorTickMark val="out"/>
        <c:minorTickMark val="none"/>
        <c:tickLblPos val="nextTo"/>
        <c:crossAx val="1958220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тоо, сумдаар, 201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дугаар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8911923161307634"/>
          <c:y val="0.11649991886058156"/>
          <c:w val="0.66547313164801902"/>
          <c:h val="0.8528718515618505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hereg1'!$O$1:$O$13</c:f>
              <c:strCache>
                <c:ptCount val="13"/>
                <c:pt idx="0">
                  <c:v>Асгат</c:v>
                </c:pt>
                <c:pt idx="1">
                  <c:v>Халзан</c:v>
                </c:pt>
                <c:pt idx="2">
                  <c:v>Наран</c:v>
                </c:pt>
                <c:pt idx="3">
                  <c:v>Сүхбаатар</c:v>
                </c:pt>
                <c:pt idx="4">
                  <c:v>Дарьганга</c:v>
                </c:pt>
                <c:pt idx="5">
                  <c:v>Түвшинширээ</c:v>
                </c:pt>
                <c:pt idx="6">
                  <c:v>Баяндэлгэр</c:v>
                </c:pt>
                <c:pt idx="7">
                  <c:v>Онгон</c:v>
                </c:pt>
                <c:pt idx="8">
                  <c:v>Уулбаян</c:v>
                </c:pt>
                <c:pt idx="9">
                  <c:v>Түмэнцогт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hereg1'!$P$1:$P$13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5</c:v>
                </c:pt>
                <c:pt idx="10">
                  <c:v>7</c:v>
                </c:pt>
                <c:pt idx="11">
                  <c:v>7</c:v>
                </c:pt>
                <c:pt idx="12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263334064"/>
        <c:axId val="263334456"/>
      </c:barChart>
      <c:catAx>
        <c:axId val="263334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63334456"/>
        <c:crosses val="autoZero"/>
        <c:auto val="1"/>
        <c:lblAlgn val="ctr"/>
        <c:lblOffset val="100"/>
        <c:noMultiLvlLbl val="0"/>
      </c:catAx>
      <c:valAx>
        <c:axId val="263334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333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9333422874379518E-2"/>
          <c:y val="0.14611603411867533"/>
          <c:w val="0.94133332101487055"/>
          <c:h val="0.5951493489508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hereg2'!$G$24</c:f>
              <c:strCache>
                <c:ptCount val="1"/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hereg2'!$H$23:$J$23</c:f>
              <c:strCache>
                <c:ptCount val="3"/>
                <c:pt idx="0">
                  <c:v>2014.I-III</c:v>
                </c:pt>
                <c:pt idx="1">
                  <c:v>2015.I-III</c:v>
                </c:pt>
                <c:pt idx="2">
                  <c:v>2016.I-III</c:v>
                </c:pt>
              </c:strCache>
            </c:strRef>
          </c:cat>
          <c:val>
            <c:numRef>
              <c:f>'gemt hereg2'!$H$24:$J$24</c:f>
              <c:numCache>
                <c:formatCode>General</c:formatCode>
                <c:ptCount val="3"/>
                <c:pt idx="0">
                  <c:v>87</c:v>
                </c:pt>
                <c:pt idx="1">
                  <c:v>90</c:v>
                </c:pt>
                <c:pt idx="2">
                  <c:v>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63335240"/>
        <c:axId val="263335632"/>
      </c:barChart>
      <c:catAx>
        <c:axId val="263335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63335632"/>
        <c:crosses val="autoZero"/>
        <c:auto val="1"/>
        <c:lblAlgn val="ctr"/>
        <c:lblOffset val="100"/>
        <c:noMultiLvlLbl val="0"/>
      </c:catAx>
      <c:valAx>
        <c:axId val="2633356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6333524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Сэжигтэн,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яллагдагчийн тоо, сумаар, 201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дугаар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204864317333467"/>
          <c:y val="2.637784088184446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hereg2'!$G$2:$G$14</c:f>
              <c:strCache>
                <c:ptCount val="13"/>
                <c:pt idx="0">
                  <c:v>Асгат</c:v>
                </c:pt>
                <c:pt idx="1">
                  <c:v>Түвшинширээ</c:v>
                </c:pt>
                <c:pt idx="2">
                  <c:v>Уулбаян</c:v>
                </c:pt>
                <c:pt idx="3">
                  <c:v>Халзан</c:v>
                </c:pt>
                <c:pt idx="4">
                  <c:v>Дарьганга</c:v>
                </c:pt>
                <c:pt idx="5">
                  <c:v>Наран</c:v>
                </c:pt>
                <c:pt idx="6">
                  <c:v>Сүхбаатар</c:v>
                </c:pt>
                <c:pt idx="7">
                  <c:v>Баяндэлгэр</c:v>
                </c:pt>
                <c:pt idx="8">
                  <c:v>Онгон</c:v>
                </c:pt>
                <c:pt idx="9">
                  <c:v>Түмэнцогт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hereg2'!$H$2:$H$14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5</c:v>
                </c:pt>
                <c:pt idx="10">
                  <c:v>8</c:v>
                </c:pt>
                <c:pt idx="11">
                  <c:v>8</c:v>
                </c:pt>
                <c:pt idx="12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263336416"/>
        <c:axId val="263336808"/>
      </c:barChart>
      <c:catAx>
        <c:axId val="263336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63336808"/>
        <c:crosses val="autoZero"/>
        <c:auto val="1"/>
        <c:lblAlgn val="ctr"/>
        <c:lblOffset val="100"/>
        <c:noMultiLvlLbl val="0"/>
      </c:catAx>
      <c:valAx>
        <c:axId val="263336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333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mn-MN" sz="1100"/>
              <a:t>Зээлийн өрийн үлдэгдэл тэрбум төгрөг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4920634920634921E-2"/>
          <c:y val="0.18746177370030695"/>
          <c:w val="0.93015873015873063"/>
          <c:h val="0.60753304919453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 (2)'!$B$3</c:f>
              <c:strCache>
                <c:ptCount val="1"/>
                <c:pt idx="0">
                  <c:v>Зээлийн өрийн үлдэгдэл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'grafic (2)'!$A$4:$A$8</c:f>
              <c:strCache>
                <c:ptCount val="5"/>
                <c:pt idx="0">
                  <c:v>2012.III</c:v>
                </c:pt>
                <c:pt idx="1">
                  <c:v>2013.III</c:v>
                </c:pt>
                <c:pt idx="2">
                  <c:v>2014.III</c:v>
                </c:pt>
                <c:pt idx="3">
                  <c:v>2015.III</c:v>
                </c:pt>
                <c:pt idx="4">
                  <c:v>2016.III</c:v>
                </c:pt>
              </c:strCache>
            </c:strRef>
          </c:cat>
          <c:val>
            <c:numRef>
              <c:f>'grafic (2)'!$B$4:$B$8</c:f>
              <c:numCache>
                <c:formatCode>General</c:formatCode>
                <c:ptCount val="5"/>
                <c:pt idx="0">
                  <c:v>36.6</c:v>
                </c:pt>
                <c:pt idx="1">
                  <c:v>52.1</c:v>
                </c:pt>
                <c:pt idx="2" formatCode="###\ ##0.0">
                  <c:v>75.900000000000006</c:v>
                </c:pt>
                <c:pt idx="3" formatCode="0.0">
                  <c:v>95.9</c:v>
                </c:pt>
                <c:pt idx="4" formatCode="0.0">
                  <c:v>94.1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63337984"/>
        <c:axId val="263338376"/>
      </c:barChart>
      <c:catAx>
        <c:axId val="26333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63338376"/>
        <c:crosses val="autoZero"/>
        <c:auto val="1"/>
        <c:lblAlgn val="ctr"/>
        <c:lblOffset val="100"/>
        <c:noMultiLvlLbl val="0"/>
      </c:catAx>
      <c:valAx>
        <c:axId val="2633383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63337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mn-MN" sz="1100"/>
              <a:t>Хадгаламжийн үлдэгдэл тэрбум төгрөг</a:t>
            </a:r>
            <a:endParaRPr lang="en-US" sz="11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'grafic (2)'!$C$3</c:f>
              <c:strCache>
                <c:ptCount val="1"/>
                <c:pt idx="0">
                  <c:v>Хадгаламжийн үлдэгдэл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'grafic (2)'!$A$4:$A$8</c:f>
              <c:strCache>
                <c:ptCount val="5"/>
                <c:pt idx="0">
                  <c:v>2012.III</c:v>
                </c:pt>
                <c:pt idx="1">
                  <c:v>2013.III</c:v>
                </c:pt>
                <c:pt idx="2">
                  <c:v>2014.III</c:v>
                </c:pt>
                <c:pt idx="3">
                  <c:v>2015.III</c:v>
                </c:pt>
                <c:pt idx="4">
                  <c:v>2016.III</c:v>
                </c:pt>
              </c:strCache>
            </c:strRef>
          </c:cat>
          <c:val>
            <c:numRef>
              <c:f>'grafic (2)'!$C$4:$C$8</c:f>
              <c:numCache>
                <c:formatCode>0.0</c:formatCode>
                <c:ptCount val="5"/>
                <c:pt idx="0">
                  <c:v>18</c:v>
                </c:pt>
                <c:pt idx="1">
                  <c:v>26</c:v>
                </c:pt>
                <c:pt idx="2" formatCode="###\ ##0.0">
                  <c:v>34.1</c:v>
                </c:pt>
                <c:pt idx="3" formatCode="General">
                  <c:v>31.5</c:v>
                </c:pt>
                <c:pt idx="4">
                  <c:v>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66077344"/>
        <c:axId val="266077736"/>
      </c:barChart>
      <c:catAx>
        <c:axId val="26607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66077736"/>
        <c:crosses val="autoZero"/>
        <c:auto val="1"/>
        <c:lblAlgn val="ctr"/>
        <c:lblOffset val="100"/>
        <c:noMultiLvlLbl val="0"/>
      </c:catAx>
      <c:valAx>
        <c:axId val="26607773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66077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Аймгийн нийт зарлага 201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6</a:t>
            </a:r>
            <a:r>
              <a:rPr lang="mn-MN" sz="1200" dirty="0">
                <a:latin typeface="Arial" pitchFamily="34" charset="0"/>
                <a:cs typeface="Arial" pitchFamily="34" charset="0"/>
              </a:rPr>
              <a:t> оны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-р </a:t>
            </a:r>
            <a:r>
              <a:rPr lang="mn-MN" sz="1200" dirty="0">
                <a:latin typeface="Arial" pitchFamily="34" charset="0"/>
                <a:cs typeface="Arial" pitchFamily="34" charset="0"/>
              </a:rPr>
              <a:t>сар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607517112470123"/>
          <c:y val="0.18143126481696956"/>
          <c:w val="0.25670515751287915"/>
          <c:h val="0.721340133019190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>
        <c:manualLayout>
          <c:xMode val="edge"/>
          <c:yMode val="edge"/>
          <c:x val="0.4723800524934384"/>
          <c:y val="0.17459907083807041"/>
          <c:w val="0.52761994750656172"/>
          <c:h val="0.72517663901637963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 зарлага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9042839892200531E-2"/>
          <c:y val="0.13476041810563155"/>
          <c:w val="0.93017625372859802"/>
          <c:h val="0.73091568817055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'Tosov (2)'!$C$13</c:f>
              <c:strCache>
                <c:ptCount val="1"/>
                <c:pt idx="0">
                  <c:v>Зарлага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'Tosov (2)'!$A$14:$A$18</c:f>
              <c:strCache>
                <c:ptCount val="5"/>
                <c:pt idx="0">
                  <c:v>2012.I-III</c:v>
                </c:pt>
                <c:pt idx="1">
                  <c:v>2013.I-III</c:v>
                </c:pt>
                <c:pt idx="2">
                  <c:v>2014.I-III</c:v>
                </c:pt>
                <c:pt idx="3">
                  <c:v>2015.I-III</c:v>
                </c:pt>
                <c:pt idx="4">
                  <c:v>2016.I-III</c:v>
                </c:pt>
              </c:strCache>
            </c:strRef>
          </c:cat>
          <c:val>
            <c:numRef>
              <c:f>'Tosov (2)'!$C$14:$C$18</c:f>
              <c:numCache>
                <c:formatCode>General</c:formatCode>
                <c:ptCount val="5"/>
                <c:pt idx="0">
                  <c:v>1.3</c:v>
                </c:pt>
                <c:pt idx="1">
                  <c:v>7.7</c:v>
                </c:pt>
                <c:pt idx="2" formatCode="0.0">
                  <c:v>11.6</c:v>
                </c:pt>
                <c:pt idx="3" formatCode="0.0">
                  <c:v>9.5</c:v>
                </c:pt>
                <c:pt idx="4">
                  <c:v>10.6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66078912"/>
        <c:axId val="266079304"/>
      </c:barChart>
      <c:catAx>
        <c:axId val="26607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66079304"/>
        <c:crosses val="autoZero"/>
        <c:auto val="1"/>
        <c:lblAlgn val="ctr"/>
        <c:lblOffset val="100"/>
        <c:noMultiLvlLbl val="0"/>
      </c:catAx>
      <c:valAx>
        <c:axId val="266079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660789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орлого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7694375125217555E-2"/>
          <c:y val="0.20483412454470157"/>
          <c:w val="0.93888888888888999"/>
          <c:h val="0.69285360639746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'Tosov (2)'!$B$13</c:f>
              <c:strCache>
                <c:ptCount val="1"/>
                <c:pt idx="0">
                  <c:v>Орлого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'Tosov (2)'!$A$14:$A$18</c:f>
              <c:strCache>
                <c:ptCount val="5"/>
                <c:pt idx="0">
                  <c:v>2012.I-III</c:v>
                </c:pt>
                <c:pt idx="1">
                  <c:v>2013.I-III</c:v>
                </c:pt>
                <c:pt idx="2">
                  <c:v>2014.I-III</c:v>
                </c:pt>
                <c:pt idx="3">
                  <c:v>2015.I-III</c:v>
                </c:pt>
                <c:pt idx="4">
                  <c:v>2016.I-III</c:v>
                </c:pt>
              </c:strCache>
            </c:strRef>
          </c:cat>
          <c:val>
            <c:numRef>
              <c:f>'Tosov (2)'!$B$14:$B$18</c:f>
              <c:numCache>
                <c:formatCode>General</c:formatCode>
                <c:ptCount val="5"/>
                <c:pt idx="0" formatCode="0.0">
                  <c:v>1.7</c:v>
                </c:pt>
                <c:pt idx="1">
                  <c:v>10.1</c:v>
                </c:pt>
                <c:pt idx="2" formatCode="0.0">
                  <c:v>11.9</c:v>
                </c:pt>
                <c:pt idx="3" formatCode="0.0">
                  <c:v>12.6</c:v>
                </c:pt>
                <c:pt idx="4">
                  <c:v>11.8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66080088"/>
        <c:axId val="266080480"/>
      </c:barChart>
      <c:catAx>
        <c:axId val="266080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66080480"/>
        <c:crosses val="autoZero"/>
        <c:auto val="1"/>
        <c:lblAlgn val="ctr"/>
        <c:lblOffset val="100"/>
        <c:noMultiLvlLbl val="0"/>
      </c:catAx>
      <c:valAx>
        <c:axId val="26608048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660800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Аймгийн нийт зарлага 2016 оны 3-р сар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0166779152606006E-2"/>
          <c:y val="0.20467360029194212"/>
          <c:w val="0.37298372703412136"/>
          <c:h val="0.69809788482322066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1.1461428342118107E-3"/>
                  <c:y val="-0.2075170454283523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2081833260718348E-2"/>
                  <c:y val="-1.843457121739010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171344054143476E-4"/>
                  <c:y val="1.35038055445854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502068597357542E-2"/>
                  <c:y val="2.31274299268741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908321676718111E-3"/>
                  <c:y val="-1.429864420271036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9245767857006362E-2"/>
                  <c:y val="-3.467094678384230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0278978017862201E-2"/>
                  <c:y val="-0.1304491971706971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5447663162584392E-3"/>
                  <c:y val="-0.1014604440032515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2.8655959505956067E-2"/>
                  <c:y val="-4.03911727961571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'tosow web'!$A$22:$A$34</c:f>
              <c:strCache>
                <c:ptCount val="13"/>
                <c:pt idx="0">
                  <c:v> Цалин хөлс ба нэмэгдэл урамшил</c:v>
                </c:pt>
                <c:pt idx="1">
                  <c:v>Ажил олгогчоос нийгмийн даатгалд төлөх шимтгэл</c:v>
                </c:pt>
                <c:pt idx="2">
                  <c:v>Байр ашиглалттай холбоотой зардал</c:v>
                </c:pt>
                <c:pt idx="3">
                  <c:v>Хангамжийн бараа материал</c:v>
                </c:pt>
                <c:pt idx="4">
                  <c:v>Нормативт зардал</c:v>
                </c:pt>
                <c:pt idx="5">
                  <c:v>Урсгал засвар</c:v>
                </c:pt>
                <c:pt idx="6">
                  <c:v>Бусдаар гүйцэтгүүлсэн ажил үйлчилгээ, бусад зардал</c:v>
                </c:pt>
                <c:pt idx="7">
                  <c:v>Томилолт</c:v>
                </c:pt>
                <c:pt idx="8">
                  <c:v>Бараа үйлчилгээний бусад зардал</c:v>
                </c:pt>
                <c:pt idx="9">
                  <c:v>Нийгмийн халамж үйлчилгээний зардал</c:v>
                </c:pt>
                <c:pt idx="10">
                  <c:v>Татаас</c:v>
                </c:pt>
                <c:pt idx="11">
                  <c:v>Урсгал шилжүүлэг</c:v>
                </c:pt>
                <c:pt idx="12">
                  <c:v>Хөрөнгө оруулалт</c:v>
                </c:pt>
              </c:strCache>
            </c:strRef>
          </c:cat>
          <c:val>
            <c:numRef>
              <c:f>'tosow web'!$E$22:$E$34</c:f>
              <c:numCache>
                <c:formatCode>0.0</c:formatCode>
                <c:ptCount val="13"/>
                <c:pt idx="0" formatCode="General">
                  <c:v>46.6</c:v>
                </c:pt>
                <c:pt idx="1">
                  <c:v>5</c:v>
                </c:pt>
                <c:pt idx="2" formatCode="General">
                  <c:v>16.399999999999999</c:v>
                </c:pt>
                <c:pt idx="3" formatCode="General">
                  <c:v>1.7</c:v>
                </c:pt>
                <c:pt idx="4" formatCode="General">
                  <c:v>5.3</c:v>
                </c:pt>
                <c:pt idx="5" formatCode="General">
                  <c:v>0.5</c:v>
                </c:pt>
                <c:pt idx="6" formatCode="General">
                  <c:v>2.9</c:v>
                </c:pt>
                <c:pt idx="7" formatCode="General">
                  <c:v>0.3</c:v>
                </c:pt>
                <c:pt idx="8" formatCode="General">
                  <c:v>2.5</c:v>
                </c:pt>
                <c:pt idx="9" formatCode="General">
                  <c:v>10.3</c:v>
                </c:pt>
                <c:pt idx="10" formatCode="General">
                  <c:v>0.3</c:v>
                </c:pt>
                <c:pt idx="11" formatCode="General">
                  <c:v>2.5</c:v>
                </c:pt>
                <c:pt idx="12" formatCode="General">
                  <c:v>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4723800524934384"/>
          <c:y val="0.17459907083807041"/>
          <c:w val="0.52761994750656172"/>
          <c:h val="0.72517663901637963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 b="0">
                <a:latin typeface="Arial" pitchFamily="34" charset="0"/>
                <a:cs typeface="Arial" pitchFamily="34" charset="0"/>
              </a:rPr>
              <a:t>Хэрэглээний үнийн индекс</a:t>
            </a:r>
            <a:r>
              <a:rPr lang="en-US" sz="1200" b="0">
                <a:latin typeface="Arial" pitchFamily="34" charset="0"/>
                <a:cs typeface="Arial" pitchFamily="34" charset="0"/>
              </a:rPr>
              <a:t> (</a:t>
            </a:r>
            <a:r>
              <a:rPr lang="mn-MN" sz="1200" b="0">
                <a:latin typeface="Arial" pitchFamily="34" charset="0"/>
                <a:cs typeface="Arial" pitchFamily="34" charset="0"/>
              </a:rPr>
              <a:t>өмнөх оны 12 сар</a:t>
            </a:r>
            <a:r>
              <a:rPr lang="en-US" sz="1200" b="0">
                <a:latin typeface="Arial" pitchFamily="34" charset="0"/>
                <a:cs typeface="Arial" pitchFamily="34" charset="0"/>
              </a:rPr>
              <a:t>=100</a:t>
            </a:r>
            <a:r>
              <a:rPr lang="mn-MN" sz="1200" b="0">
                <a:latin typeface="Arial" pitchFamily="34" charset="0"/>
                <a:cs typeface="Arial" pitchFamily="34" charset="0"/>
              </a:rPr>
              <a:t>%</a:t>
            </a:r>
            <a:r>
              <a:rPr lang="en-US" sz="1200" b="0">
                <a:latin typeface="Arial" pitchFamily="34" charset="0"/>
                <a:cs typeface="Arial" pitchFamily="34" charset="0"/>
              </a:rPr>
              <a:t>)</a:t>
            </a:r>
            <a:r>
              <a:rPr lang="mn-MN" sz="1200" b="0">
                <a:latin typeface="Arial" pitchFamily="34" charset="0"/>
                <a:cs typeface="Arial" pitchFamily="34" charset="0"/>
              </a:rPr>
              <a:t> </a:t>
            </a:r>
            <a:endParaRPr lang="en-US" sz="1200" b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2014</c:v>
          </c:tx>
          <c:dLbls>
            <c:dLbl>
              <c:idx val="0"/>
              <c:layout>
                <c:manualLayout>
                  <c:x val="-6.0164968461911696E-2"/>
                  <c:y val="-5.0241545893719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0164968461911696E-2"/>
                  <c:y val="-6.183574879227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2401746724890827E-2"/>
                  <c:y val="-5.0241545893719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224163027656477E-2"/>
                  <c:y val="-3.864734299516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4342552159146046E-2"/>
                  <c:y val="-6.1835748792270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579330422125177E-2"/>
                  <c:y val="-3.8647342995169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6579330422125254E-2"/>
                  <c:y val="-4.2512077294686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6579330422125177E-2"/>
                  <c:y val="-3.0917874396135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2401746724890973E-2"/>
                  <c:y val="-4.2512077294685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8520135856380396E-2"/>
                  <c:y val="-4.6376811594202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5.4342552159146046E-2"/>
                  <c:y val="-4.6376811594202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2401746724890827E-2"/>
                  <c:y val="-3.864734299516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'une1'!$Q$4:$Q$15</c:f>
              <c:numCache>
                <c:formatCode>General</c:formatCode>
                <c:ptCount val="12"/>
                <c:pt idx="0" formatCode="0.0">
                  <c:v>102</c:v>
                </c:pt>
                <c:pt idx="1">
                  <c:v>102.7</c:v>
                </c:pt>
                <c:pt idx="2">
                  <c:v>103.5</c:v>
                </c:pt>
                <c:pt idx="3">
                  <c:v>104.9</c:v>
                </c:pt>
                <c:pt idx="4">
                  <c:v>105.2</c:v>
                </c:pt>
                <c:pt idx="5">
                  <c:v>106.5</c:v>
                </c:pt>
                <c:pt idx="6" formatCode="0.0">
                  <c:v>107.5</c:v>
                </c:pt>
                <c:pt idx="7">
                  <c:v>108.5</c:v>
                </c:pt>
                <c:pt idx="8">
                  <c:v>109.4</c:v>
                </c:pt>
                <c:pt idx="9">
                  <c:v>109.5</c:v>
                </c:pt>
                <c:pt idx="10">
                  <c:v>109.9</c:v>
                </c:pt>
                <c:pt idx="11">
                  <c:v>111.3</c:v>
                </c:pt>
              </c:numCache>
            </c:numRef>
          </c:val>
          <c:smooth val="0"/>
        </c:ser>
        <c:ser>
          <c:idx val="1"/>
          <c:order val="1"/>
          <c:tx>
            <c:v>2015</c:v>
          </c:tx>
          <c:dLbls>
            <c:dLbl>
              <c:idx val="0"/>
              <c:layout>
                <c:manualLayout>
                  <c:x val="-6.0164968461911696E-2"/>
                  <c:y val="-2.616759861539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6283357593401279E-2"/>
                  <c:y val="-3.4661797710068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2401746724890827E-2"/>
                  <c:y val="-2.1537829510441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6283357593401265E-2"/>
                  <c:y val="-3.6231731903077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0164968461911696E-2"/>
                  <c:y val="-4.396120050211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4638524987869965E-2"/>
                  <c:y val="-5.9420137700178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0460941290635615E-2"/>
                  <c:y val="-5.1690669101145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2401746724890758E-2"/>
                  <c:y val="-5.1690669101145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0460941290635615E-2"/>
                  <c:y val="-4.859096960705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6579330422125184E-2"/>
                  <c:y val="-4.6296169500551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0756914119359534E-2"/>
                  <c:y val="-4.9356004412491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4934497816593885E-2"/>
                  <c:y val="-6.1714937806687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'une1'!$R$4:$R$15</c:f>
              <c:numCache>
                <c:formatCode>General</c:formatCode>
                <c:ptCount val="12"/>
                <c:pt idx="0">
                  <c:v>101.3</c:v>
                </c:pt>
                <c:pt idx="1">
                  <c:v>101.7</c:v>
                </c:pt>
                <c:pt idx="2">
                  <c:v>102.4</c:v>
                </c:pt>
                <c:pt idx="3">
                  <c:v>102.9</c:v>
                </c:pt>
                <c:pt idx="4">
                  <c:v>103.4</c:v>
                </c:pt>
                <c:pt idx="5">
                  <c:v>103.7</c:v>
                </c:pt>
                <c:pt idx="6">
                  <c:v>103.8</c:v>
                </c:pt>
                <c:pt idx="7" formatCode="0.0">
                  <c:v>104</c:v>
                </c:pt>
                <c:pt idx="8">
                  <c:v>104.5</c:v>
                </c:pt>
                <c:pt idx="9">
                  <c:v>104.5</c:v>
                </c:pt>
                <c:pt idx="10">
                  <c:v>104.8</c:v>
                </c:pt>
                <c:pt idx="11">
                  <c:v>104.4</c:v>
                </c:pt>
              </c:numCache>
            </c:numRef>
          </c:val>
          <c:smooth val="0"/>
        </c:ser>
        <c:ser>
          <c:idx val="2"/>
          <c:order val="2"/>
          <c:tx>
            <c:v>2016</c:v>
          </c:tx>
          <c:dLbls>
            <c:dLbl>
              <c:idx val="0"/>
              <c:layout>
                <c:manualLayout>
                  <c:x val="-5.6283357593401265E-2"/>
                  <c:y val="-1.5458937198067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342552159146025E-2"/>
                  <c:y val="-3.864734299516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2401746724890869E-2"/>
                  <c:y val="-2.318840579710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3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'une1'!$S$4:$S$15</c:f>
              <c:numCache>
                <c:formatCode>General</c:formatCode>
                <c:ptCount val="12"/>
                <c:pt idx="0" formatCode="0.0">
                  <c:v>100.2</c:v>
                </c:pt>
                <c:pt idx="1">
                  <c:v>100.3</c:v>
                </c:pt>
                <c:pt idx="2">
                  <c:v>101.2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6081656"/>
        <c:axId val="266082048"/>
      </c:lineChart>
      <c:catAx>
        <c:axId val="266081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66082048"/>
        <c:crosses val="autoZero"/>
        <c:auto val="1"/>
        <c:lblAlgn val="ctr"/>
        <c:lblOffset val="100"/>
        <c:noMultiLvlLbl val="0"/>
      </c:catAx>
      <c:valAx>
        <c:axId val="266082048"/>
        <c:scaling>
          <c:orientation val="minMax"/>
          <c:max val="112"/>
          <c:min val="1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solidFill>
              <a:sysClr val="windowText" lastClr="000000">
                <a:alpha val="37000"/>
              </a:sysClr>
            </a:solidFill>
          </a:ln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66081656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>
              <a:ln>
                <a:noFill/>
              </a:ln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 w="0">
      <a:solidFill>
        <a:schemeClr val="bg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470835929681443"/>
          <c:y val="5.6104575394388657E-2"/>
          <c:w val="0.50930468223846126"/>
          <c:h val="0.8877908492112226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4.722222222222222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999999999999899E-2"/>
                  <c:y val="-3.875968992248204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833333333333333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83333333333332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333333333333332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0277777777777777"/>
                  <c:y val="-7.105861064941390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222222222222222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26666666666666677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'2'!$U$32:$AB$32</c:f>
              <c:strCache>
                <c:ptCount val="8"/>
                <c:pt idx="0">
                  <c:v>Магистар,доктор</c:v>
                </c:pt>
                <c:pt idx="1">
                  <c:v>Боловсролгүй</c:v>
                </c:pt>
                <c:pt idx="2">
                  <c:v>Бага</c:v>
                </c:pt>
                <c:pt idx="3">
                  <c:v>Тусгай мэргэж-лийн дунд </c:v>
                </c:pt>
                <c:pt idx="4">
                  <c:v>Суурь</c:v>
                </c:pt>
                <c:pt idx="5">
                  <c:v>Техник болон мэргэжлийн анхан шатны</c:v>
                </c:pt>
                <c:pt idx="6">
                  <c:v>Дээд </c:v>
                </c:pt>
                <c:pt idx="7">
                  <c:v>Бүрэн дунд </c:v>
                </c:pt>
              </c:strCache>
            </c:strRef>
          </c:cat>
          <c:val>
            <c:numRef>
              <c:f>'2'!$U$33:$AB$33</c:f>
              <c:numCache>
                <c:formatCode>0.0%</c:formatCode>
                <c:ptCount val="8"/>
                <c:pt idx="0">
                  <c:v>1.9782393669634025E-3</c:v>
                </c:pt>
                <c:pt idx="1">
                  <c:v>5.9347181008902079E-3</c:v>
                </c:pt>
                <c:pt idx="2">
                  <c:v>2.7695351137487636E-2</c:v>
                </c:pt>
                <c:pt idx="3">
                  <c:v>3.2640949554896145E-2</c:v>
                </c:pt>
                <c:pt idx="4">
                  <c:v>8.6053412462908013E-2</c:v>
                </c:pt>
                <c:pt idx="5">
                  <c:v>0.13649851632047477</c:v>
                </c:pt>
                <c:pt idx="6">
                  <c:v>0.17507418397626112</c:v>
                </c:pt>
                <c:pt idx="7">
                  <c:v>0.53412462908011871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100"/>
        <c:axId val="261667032"/>
        <c:axId val="261667424"/>
      </c:barChart>
      <c:catAx>
        <c:axId val="261667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61667424"/>
        <c:crosses val="autoZero"/>
        <c:auto val="1"/>
        <c:lblAlgn val="ctr"/>
        <c:lblOffset val="100"/>
        <c:noMultiLvlLbl val="0"/>
      </c:catAx>
      <c:valAx>
        <c:axId val="261667424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261667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Мал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төллөлт, мян.тол, сумдаар, 201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оны эхний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дугаар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2'!$S$2:$S$14</c:f>
              <c:strCache>
                <c:ptCount val="13"/>
                <c:pt idx="0">
                  <c:v>Наран</c:v>
                </c:pt>
                <c:pt idx="1">
                  <c:v>Баруун-Урт</c:v>
                </c:pt>
                <c:pt idx="2">
                  <c:v>Түмэнцогт</c:v>
                </c:pt>
                <c:pt idx="3">
                  <c:v>Асгат</c:v>
                </c:pt>
                <c:pt idx="4">
                  <c:v>Эрдэнэцагаан</c:v>
                </c:pt>
                <c:pt idx="5">
                  <c:v>Түвшинширээ</c:v>
                </c:pt>
                <c:pt idx="6">
                  <c:v>Мөнххаан</c:v>
                </c:pt>
                <c:pt idx="7">
                  <c:v>Халзан</c:v>
                </c:pt>
                <c:pt idx="8">
                  <c:v>Сүхбаатар</c:v>
                </c:pt>
                <c:pt idx="9">
                  <c:v>Онгон</c:v>
                </c:pt>
                <c:pt idx="10">
                  <c:v>Баяндэлгэр</c:v>
                </c:pt>
                <c:pt idx="11">
                  <c:v>Уулбаян</c:v>
                </c:pt>
                <c:pt idx="12">
                  <c:v>Дарьганга</c:v>
                </c:pt>
              </c:strCache>
            </c:strRef>
          </c:cat>
          <c:val>
            <c:numRef>
              <c:f>'ХАА 1 2'!$T$2:$T$14</c:f>
              <c:numCache>
                <c:formatCode>0.0</c:formatCode>
                <c:ptCount val="13"/>
                <c:pt idx="0">
                  <c:v>2.202</c:v>
                </c:pt>
                <c:pt idx="1">
                  <c:v>2.9260000000000002</c:v>
                </c:pt>
                <c:pt idx="2">
                  <c:v>3.274</c:v>
                </c:pt>
                <c:pt idx="3">
                  <c:v>4.2539999999999996</c:v>
                </c:pt>
                <c:pt idx="4">
                  <c:v>6.98</c:v>
                </c:pt>
                <c:pt idx="5">
                  <c:v>7.24</c:v>
                </c:pt>
                <c:pt idx="6">
                  <c:v>7.5910000000000002</c:v>
                </c:pt>
                <c:pt idx="7">
                  <c:v>9.8190000000000008</c:v>
                </c:pt>
                <c:pt idx="8">
                  <c:v>10.878</c:v>
                </c:pt>
                <c:pt idx="9">
                  <c:v>12.321</c:v>
                </c:pt>
                <c:pt idx="10">
                  <c:v>15.595000000000001</c:v>
                </c:pt>
                <c:pt idx="11">
                  <c:v>17.567</c:v>
                </c:pt>
                <c:pt idx="12">
                  <c:v>21.085000000000001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6082832"/>
        <c:axId val="266083224"/>
      </c:barChart>
      <c:catAx>
        <c:axId val="266082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083224"/>
        <c:crosses val="autoZero"/>
        <c:auto val="1"/>
        <c:lblAlgn val="ctr"/>
        <c:lblOffset val="100"/>
        <c:noMultiLvlLbl val="0"/>
      </c:catAx>
      <c:valAx>
        <c:axId val="266083224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crossAx val="26608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661258968327291E-2"/>
          <c:y val="5.5555512608420045E-2"/>
          <c:w val="0.93888888888888888"/>
          <c:h val="0.7641073637293418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 w="9525" cap="flat" cmpd="sng" algn="ctr">
              <a:solidFill>
                <a:schemeClr val="accent6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'ХАА 1 2'!$Q$19:$S$19</c:f>
              <c:strCache>
                <c:ptCount val="3"/>
                <c:pt idx="0">
                  <c:v>2014.I-III</c:v>
                </c:pt>
                <c:pt idx="1">
                  <c:v>2015.I-III</c:v>
                </c:pt>
                <c:pt idx="2">
                  <c:v>2016.I-III</c:v>
                </c:pt>
              </c:strCache>
            </c:strRef>
          </c:cat>
          <c:val>
            <c:numRef>
              <c:f>'ХАА 1 2'!$Q$20:$S$20</c:f>
              <c:numCache>
                <c:formatCode>0.0</c:formatCode>
                <c:ptCount val="3"/>
                <c:pt idx="0">
                  <c:v>95.126999999999995</c:v>
                </c:pt>
                <c:pt idx="1">
                  <c:v>196.04400000000001</c:v>
                </c:pt>
                <c:pt idx="2">
                  <c:v>121.732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66084008"/>
        <c:axId val="266084400"/>
      </c:barChart>
      <c:catAx>
        <c:axId val="266084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66084400"/>
        <c:crosses val="autoZero"/>
        <c:auto val="1"/>
        <c:lblAlgn val="ctr"/>
        <c:lblOffset val="100"/>
        <c:noMultiLvlLbl val="0"/>
      </c:catAx>
      <c:valAx>
        <c:axId val="26608440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66084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892096821230679"/>
          <c:y val="4.143621996474987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665208515602217"/>
          <c:y val="0.17244636303671426"/>
          <c:w val="0.5764543598716827"/>
          <c:h val="0.69873231042452155"/>
        </c:manualLayout>
      </c:layout>
      <c:pieChart>
        <c:varyColors val="1"/>
        <c:ser>
          <c:idx val="0"/>
          <c:order val="0"/>
          <c:tx>
            <c:strRef>
              <c:f>'ХАА 1 2'!$W$1</c:f>
              <c:strCache>
                <c:ptCount val="1"/>
                <c:pt idx="0">
                  <c:v>Ингэ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4.2848095864754521E-3"/>
                  <c:y val="-5.043835995872006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6.3%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2'!$X$1:$Y$1</c:f>
              <c:numCache>
                <c:formatCode>0.0</c:formatCode>
                <c:ptCount val="2"/>
                <c:pt idx="0">
                  <c:v>6.3</c:v>
                </c:pt>
                <c:pt idx="1">
                  <c:v>93.7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95289025261571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994609820113948"/>
          <c:y val="0.13564243033331744"/>
          <c:w val="0.71670532734337533"/>
          <c:h val="0.80125177638174805"/>
        </c:manualLayout>
      </c:layout>
      <c:pieChart>
        <c:varyColors val="1"/>
        <c:ser>
          <c:idx val="0"/>
          <c:order val="0"/>
          <c:tx>
            <c:strRef>
              <c:f>'ХАА 1 2'!$W$2</c:f>
              <c:strCache>
                <c:ptCount val="1"/>
                <c:pt idx="0">
                  <c:v>Гүү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explosion val="17"/>
          <c:dPt>
            <c:idx val="0"/>
            <c:bubble3D val="0"/>
            <c:explosion val="5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5645605274950326E-2"/>
                  <c:y val="-1.0038097461141839E-2"/>
                </c:manualLayout>
              </c:layout>
              <c:tx>
                <c:rich>
                  <a:bodyPr/>
                  <a:lstStyle/>
                  <a:p>
                    <a:fld id="{F2C7D90B-AF7A-4BA7-AC74-1E359738DFC4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2'!$X$2:$Y$2</c:f>
              <c:numCache>
                <c:formatCode>0.0</c:formatCode>
                <c:ptCount val="2"/>
                <c:pt idx="0">
                  <c:v>2.7</c:v>
                </c:pt>
                <c:pt idx="1">
                  <c:v>97.3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8542016971722128"/>
          <c:y val="4.48577479573830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154364476370279"/>
          <c:y val="0.18995646502271049"/>
          <c:w val="0.70377492287148313"/>
          <c:h val="0.75689001139008572"/>
        </c:manualLayout>
      </c:layout>
      <c:pieChart>
        <c:varyColors val="1"/>
        <c:ser>
          <c:idx val="0"/>
          <c:order val="0"/>
          <c:tx>
            <c:strRef>
              <c:f>'ХАА 1 2'!$W$3</c:f>
              <c:strCache>
                <c:ptCount val="1"/>
                <c:pt idx="0">
                  <c:v>Үнээ</c:v>
                </c:pt>
              </c:strCache>
            </c:strRef>
          </c:tx>
          <c:explosion val="2"/>
          <c:dPt>
            <c:idx val="0"/>
            <c:bubble3D val="0"/>
            <c:explosion val="1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1"/>
            <c:bubble3D val="0"/>
            <c:explosion val="8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3.0713676266363933E-2"/>
                  <c:y val="3.2995875912872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E0DFB28-76DB-4C76-993F-8B9098BC6C29}" type="VALUE">
                      <a:rPr lang="en-US"/>
                      <a:pPr>
                        <a:defRPr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031171873848826"/>
                      <c:h val="0.1746010327951352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2'!$X$3:$Y$3</c:f>
              <c:numCache>
                <c:formatCode>0.0</c:formatCode>
                <c:ptCount val="2"/>
                <c:pt idx="0">
                  <c:v>5.2</c:v>
                </c:pt>
                <c:pt idx="1">
                  <c:v>94.8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9225309533629553"/>
          <c:y val="2.25355294601470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31142685376617"/>
          <c:y val="0.19430137316879281"/>
          <c:w val="0.69627472543585678"/>
          <c:h val="0.7021585295453685"/>
        </c:manualLayout>
      </c:layout>
      <c:pieChart>
        <c:varyColors val="1"/>
        <c:ser>
          <c:idx val="0"/>
          <c:order val="0"/>
          <c:tx>
            <c:strRef>
              <c:f>'ХАА 1 2'!$W$4</c:f>
              <c:strCache>
                <c:ptCount val="1"/>
                <c:pt idx="0">
                  <c:v>Эм хонь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8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8.602938838033955E-2"/>
                  <c:y val="0"/>
                </c:manualLayout>
              </c:layout>
              <c:tx>
                <c:rich>
                  <a:bodyPr/>
                  <a:lstStyle/>
                  <a:p>
                    <a:fld id="{8C28DCA4-B15F-4720-8AAC-5F2C7C75B16D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38076801403674"/>
                      <c:h val="0.2144984412423795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2'!$X$4:$Y$4</c:f>
              <c:numCache>
                <c:formatCode>0.0</c:formatCode>
                <c:ptCount val="2"/>
                <c:pt idx="0">
                  <c:v>10.8</c:v>
                </c:pt>
                <c:pt idx="1">
                  <c:v>89.2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5648607137607604"/>
          <c:y val="3.09176925971721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136720198110829"/>
          <c:y val="0.1939657822006825"/>
          <c:w val="0.70314812343372335"/>
          <c:h val="0.7214908984013394"/>
        </c:manualLayout>
      </c:layout>
      <c:pieChart>
        <c:varyColors val="1"/>
        <c:ser>
          <c:idx val="0"/>
          <c:order val="0"/>
          <c:tx>
            <c:strRef>
              <c:f>'ХАА 1 2'!$W$5</c:f>
              <c:strCache>
                <c:ptCount val="1"/>
                <c:pt idx="0">
                  <c:v>Эм ямаа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explosion val="6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8305362399748426"/>
                  <c:y val="-0.53385534987689953"/>
                </c:manualLayout>
              </c:layout>
              <c:tx>
                <c:rich>
                  <a:bodyPr/>
                  <a:lstStyle/>
                  <a:p>
                    <a:fld id="{BAB434A3-B363-440A-B380-CB3AF0037362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62452468850456"/>
                      <c:h val="0.2131061502069781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'ХАА 1 2'!$X$5:$Y$5</c:f>
              <c:numCache>
                <c:formatCode>0.0</c:formatCode>
                <c:ptCount val="2"/>
                <c:pt idx="0">
                  <c:v>8.5</c:v>
                </c:pt>
                <c:pt idx="1">
                  <c:v>91.5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2'!$K$40:$K$52</c:f>
              <c:strCache>
                <c:ptCount val="13"/>
                <c:pt idx="0">
                  <c:v>Наран</c:v>
                </c:pt>
                <c:pt idx="1">
                  <c:v>Баруун-Урт</c:v>
                </c:pt>
                <c:pt idx="2">
                  <c:v>Түмэнцогт</c:v>
                </c:pt>
                <c:pt idx="3">
                  <c:v>Асгат</c:v>
                </c:pt>
                <c:pt idx="4">
                  <c:v>Эрдэнэцагаан</c:v>
                </c:pt>
                <c:pt idx="5">
                  <c:v>Түвшинширээ</c:v>
                </c:pt>
                <c:pt idx="6">
                  <c:v>Мөнххаан</c:v>
                </c:pt>
                <c:pt idx="7">
                  <c:v>Халзан</c:v>
                </c:pt>
                <c:pt idx="8">
                  <c:v>Сүхбаатар</c:v>
                </c:pt>
                <c:pt idx="9">
                  <c:v>Онгон</c:v>
                </c:pt>
                <c:pt idx="10">
                  <c:v>Баяндэлгэр</c:v>
                </c:pt>
                <c:pt idx="11">
                  <c:v>Уулбаян</c:v>
                </c:pt>
                <c:pt idx="12">
                  <c:v>Дарьганга</c:v>
                </c:pt>
              </c:strCache>
            </c:strRef>
          </c:cat>
          <c:val>
            <c:numRef>
              <c:f>'ХАА 1 2'!$L$40:$L$52</c:f>
              <c:numCache>
                <c:formatCode>0.0</c:formatCode>
                <c:ptCount val="13"/>
                <c:pt idx="0">
                  <c:v>2.0190000000000001</c:v>
                </c:pt>
                <c:pt idx="1">
                  <c:v>2.8740000000000001</c:v>
                </c:pt>
                <c:pt idx="2">
                  <c:v>3.274</c:v>
                </c:pt>
                <c:pt idx="3">
                  <c:v>4.1929999999999996</c:v>
                </c:pt>
                <c:pt idx="4">
                  <c:v>6.8810000000000002</c:v>
                </c:pt>
                <c:pt idx="5">
                  <c:v>7.24</c:v>
                </c:pt>
                <c:pt idx="6">
                  <c:v>7.4459999999999997</c:v>
                </c:pt>
                <c:pt idx="7">
                  <c:v>9.8190000000000008</c:v>
                </c:pt>
                <c:pt idx="8">
                  <c:v>11.101000000000001</c:v>
                </c:pt>
                <c:pt idx="9">
                  <c:v>11.717000000000001</c:v>
                </c:pt>
                <c:pt idx="10">
                  <c:v>15.595000000000001</c:v>
                </c:pt>
                <c:pt idx="11">
                  <c:v>17.437000000000001</c:v>
                </c:pt>
                <c:pt idx="12">
                  <c:v>20.623999999999999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axId val="261680888"/>
        <c:axId val="264517592"/>
      </c:barChart>
      <c:catAx>
        <c:axId val="261680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4517592"/>
        <c:crosses val="autoZero"/>
        <c:auto val="1"/>
        <c:lblAlgn val="ctr"/>
        <c:lblOffset val="100"/>
        <c:noMultiLvlLbl val="0"/>
      </c:catAx>
      <c:valAx>
        <c:axId val="26451759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261680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b="1" dirty="0" smtClean="0"/>
              <a:t>Төл</a:t>
            </a:r>
            <a:r>
              <a:rPr lang="mn-MN" b="1" baseline="0" dirty="0" smtClean="0"/>
              <a:t> бойжилт, таван төрлөөр, мян.тол, 201</a:t>
            </a:r>
            <a:r>
              <a:rPr lang="en-US" b="1" baseline="0" dirty="0" smtClean="0"/>
              <a:t>6</a:t>
            </a:r>
            <a:r>
              <a:rPr lang="mn-MN" b="1" baseline="0" dirty="0" smtClean="0"/>
              <a:t> оны эхний </a:t>
            </a:r>
            <a:r>
              <a:rPr lang="en-US" b="1" baseline="0" dirty="0" smtClean="0"/>
              <a:t>3</a:t>
            </a:r>
            <a:r>
              <a:rPr lang="mn-MN" b="1" baseline="0" dirty="0" smtClean="0"/>
              <a:t> дугаар сарын байдлаар</a:t>
            </a:r>
            <a:endParaRPr lang="en-US" b="1" dirty="0"/>
          </a:p>
        </c:rich>
      </c:tx>
      <c:layout>
        <c:manualLayout>
          <c:xMode val="edge"/>
          <c:yMode val="edge"/>
          <c:x val="0.13788451443569555"/>
          <c:y val="2.777777777777787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0555555555555582E-2"/>
          <c:y val="0.22361687183468262"/>
          <c:w val="0.93888888888888988"/>
          <c:h val="0.636576097001959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2'!$R$57:$R$61</c:f>
              <c:strCache>
                <c:ptCount val="5"/>
                <c:pt idx="0">
                  <c:v>Ботго</c:v>
                </c:pt>
                <c:pt idx="1">
                  <c:v>Унага</c:v>
                </c:pt>
                <c:pt idx="2">
                  <c:v>Тугал</c:v>
                </c:pt>
                <c:pt idx="3">
                  <c:v>Хурга</c:v>
                </c:pt>
                <c:pt idx="4">
                  <c:v>Ишиг</c:v>
                </c:pt>
              </c:strCache>
            </c:strRef>
          </c:cat>
          <c:val>
            <c:numRef>
              <c:f>'ХАА 1 2'!$S$57:$S$61</c:f>
              <c:numCache>
                <c:formatCode>_(* #,##0.0_);_(* \(#,##0.0\);_(* "-"?_);_(@_)</c:formatCode>
                <c:ptCount val="5"/>
                <c:pt idx="0">
                  <c:v>0.2</c:v>
                </c:pt>
                <c:pt idx="1">
                  <c:v>2.1</c:v>
                </c:pt>
                <c:pt idx="2" formatCode="General">
                  <c:v>4.2</c:v>
                </c:pt>
                <c:pt idx="3">
                  <c:v>73.900000000000006</c:v>
                </c:pt>
                <c:pt idx="4">
                  <c:v>39.799999999999997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27"/>
        <c:axId val="264518376"/>
        <c:axId val="264518768"/>
      </c:barChart>
      <c:catAx>
        <c:axId val="264518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64518768"/>
        <c:crosses val="autoZero"/>
        <c:auto val="1"/>
        <c:lblAlgn val="ctr"/>
        <c:lblOffset val="100"/>
        <c:noMultiLvlLbl val="0"/>
      </c:catAx>
      <c:valAx>
        <c:axId val="26451876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.0_);_(* \(#,##0.0\);_(* &quot;-&quot;?_);_(@_)" sourceLinked="1"/>
        <c:majorTickMark val="none"/>
        <c:minorTickMark val="none"/>
        <c:tickLblPos val="nextTo"/>
        <c:crossAx val="264518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Том малын зүй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бусын хорогдол, сумдаар, 201</a:t>
            </a:r>
            <a:r>
              <a:rPr lang="en-US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en-US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дугаар сарын байдлаар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458208568999298"/>
          <c:y val="1.36986301369863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2'!$L$77:$L$89</c:f>
              <c:strCache>
                <c:ptCount val="13"/>
                <c:pt idx="0">
                  <c:v>Түмэнцогт</c:v>
                </c:pt>
                <c:pt idx="1">
                  <c:v>Эрдэнэцагаан</c:v>
                </c:pt>
                <c:pt idx="2">
                  <c:v>Сүхбаатар</c:v>
                </c:pt>
                <c:pt idx="3">
                  <c:v>Асгат</c:v>
                </c:pt>
                <c:pt idx="4">
                  <c:v>Мөнххаан</c:v>
                </c:pt>
                <c:pt idx="5">
                  <c:v>Дарьганга</c:v>
                </c:pt>
                <c:pt idx="6">
                  <c:v>Халзан</c:v>
                </c:pt>
                <c:pt idx="7">
                  <c:v>Наран</c:v>
                </c:pt>
                <c:pt idx="8">
                  <c:v>Уулбаян</c:v>
                </c:pt>
                <c:pt idx="9">
                  <c:v>Баяндэлгэр</c:v>
                </c:pt>
                <c:pt idx="10">
                  <c:v>Онгон</c:v>
                </c:pt>
                <c:pt idx="11">
                  <c:v>Баруун-Урт</c:v>
                </c:pt>
                <c:pt idx="12">
                  <c:v>Түвшинширээ</c:v>
                </c:pt>
              </c:strCache>
            </c:strRef>
          </c:cat>
          <c:val>
            <c:numRef>
              <c:f>'ХАА 1 2'!$M$77:$M$89</c:f>
              <c:numCache>
                <c:formatCode>_(* #,##0.0_);_(* \(#,##0.0\);_(* "-"?_);_(@_)</c:formatCode>
                <c:ptCount val="13"/>
                <c:pt idx="0">
                  <c:v>0.28599999999999998</c:v>
                </c:pt>
                <c:pt idx="1">
                  <c:v>1.619</c:v>
                </c:pt>
                <c:pt idx="2">
                  <c:v>1.645</c:v>
                </c:pt>
                <c:pt idx="3">
                  <c:v>3.3959999999999999</c:v>
                </c:pt>
                <c:pt idx="4">
                  <c:v>4.0919999999999996</c:v>
                </c:pt>
                <c:pt idx="5">
                  <c:v>4.4560000000000004</c:v>
                </c:pt>
                <c:pt idx="6">
                  <c:v>6.1050000000000004</c:v>
                </c:pt>
                <c:pt idx="7">
                  <c:v>6.2560000000000002</c:v>
                </c:pt>
                <c:pt idx="8">
                  <c:v>8.5809999999999995</c:v>
                </c:pt>
                <c:pt idx="9">
                  <c:v>23.143000000000001</c:v>
                </c:pt>
                <c:pt idx="10">
                  <c:v>24.422000000000001</c:v>
                </c:pt>
                <c:pt idx="11">
                  <c:v>25.837</c:v>
                </c:pt>
                <c:pt idx="12">
                  <c:v>27.338999999999999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axId val="264519552"/>
        <c:axId val="264519944"/>
      </c:barChart>
      <c:catAx>
        <c:axId val="264519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64519944"/>
        <c:crosses val="autoZero"/>
        <c:auto val="1"/>
        <c:lblAlgn val="ctr"/>
        <c:lblOffset val="100"/>
        <c:noMultiLvlLbl val="0"/>
      </c:catAx>
      <c:valAx>
        <c:axId val="264519944"/>
        <c:scaling>
          <c:orientation val="minMax"/>
        </c:scaling>
        <c:delete val="1"/>
        <c:axPos val="b"/>
        <c:numFmt formatCode="_(* #,##0.0_);_(* \(#,##0.0\);_(* &quot;-&quot;?_);_(@_)" sourceLinked="1"/>
        <c:majorTickMark val="none"/>
        <c:minorTickMark val="none"/>
        <c:tickLblPos val="nextTo"/>
        <c:crossAx val="26451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r>
              <a:rPr lang="mn-MN" sz="1300"/>
              <a:t>Бүртгэлтэй ажилгүй иргэдийн тоо, жил бүрийн </a:t>
            </a:r>
            <a:r>
              <a:rPr lang="en-US" sz="1300"/>
              <a:t>3</a:t>
            </a:r>
          </a:p>
          <a:p>
            <a:pPr>
              <a:defRPr sz="1400" b="1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r>
              <a:rPr lang="mn-MN" sz="1300"/>
              <a:t>дугаар сарын байдлаар </a:t>
            </a:r>
          </a:p>
        </c:rich>
      </c:tx>
      <c:layout>
        <c:manualLayout>
          <c:xMode val="edge"/>
          <c:yMode val="edge"/>
          <c:x val="0.24332961371586095"/>
          <c:y val="2.364778085980474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20439249024E-2"/>
          <c:y val="0.18097222222222226"/>
          <c:w val="0.96882748848742473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slaid!$C$3:$L$3</c:f>
              <c:numCache>
                <c:formatCode>0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slaid!$C$4:$L$4</c:f>
              <c:numCache>
                <c:formatCode>General</c:formatCode>
                <c:ptCount val="10"/>
                <c:pt idx="0">
                  <c:v>799</c:v>
                </c:pt>
                <c:pt idx="1">
                  <c:v>938</c:v>
                </c:pt>
                <c:pt idx="2">
                  <c:v>968</c:v>
                </c:pt>
                <c:pt idx="3">
                  <c:v>1163</c:v>
                </c:pt>
                <c:pt idx="4">
                  <c:v>1016</c:v>
                </c:pt>
                <c:pt idx="5">
                  <c:v>892</c:v>
                </c:pt>
                <c:pt idx="6">
                  <c:v>831</c:v>
                </c:pt>
                <c:pt idx="7">
                  <c:v>808</c:v>
                </c:pt>
                <c:pt idx="8">
                  <c:v>709</c:v>
                </c:pt>
                <c:pt idx="9">
                  <c:v>1011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-27"/>
        <c:axId val="261668208"/>
        <c:axId val="261668600"/>
      </c:barChart>
      <c:catAx>
        <c:axId val="26166820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261668600"/>
        <c:crosses val="autoZero"/>
        <c:auto val="1"/>
        <c:lblAlgn val="ctr"/>
        <c:lblOffset val="100"/>
        <c:noMultiLvlLbl val="0"/>
      </c:catAx>
      <c:valAx>
        <c:axId val="261668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61668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Том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малын зүй бусын хорогдол, мян.тол жил бүрийн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дугаар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6175092824313673"/>
          <c:w val="0.93888888888888888"/>
          <c:h val="0.5899180479383413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8.3333333333333332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7777777779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361111111111111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2'!$N$101:$P$101</c:f>
              <c:strCache>
                <c:ptCount val="3"/>
                <c:pt idx="0">
                  <c:v>2014.I-III</c:v>
                </c:pt>
                <c:pt idx="1">
                  <c:v>2015.I-III</c:v>
                </c:pt>
                <c:pt idx="2">
                  <c:v>2016.I-III</c:v>
                </c:pt>
              </c:strCache>
            </c:strRef>
          </c:cat>
          <c:val>
            <c:numRef>
              <c:f>'ХАА 1 2'!$N$102:$P$102</c:f>
              <c:numCache>
                <c:formatCode>#\ ##0</c:formatCode>
                <c:ptCount val="3"/>
                <c:pt idx="0">
                  <c:v>4552</c:v>
                </c:pt>
                <c:pt idx="1">
                  <c:v>2218</c:v>
                </c:pt>
                <c:pt idx="2">
                  <c:v>137177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4520728"/>
        <c:axId val="264521120"/>
      </c:barChart>
      <c:catAx>
        <c:axId val="264520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64521120"/>
        <c:crosses val="autoZero"/>
        <c:auto val="1"/>
        <c:lblAlgn val="ctr"/>
        <c:lblOffset val="100"/>
        <c:noMultiLvlLbl val="0"/>
      </c:catAx>
      <c:valAx>
        <c:axId val="264521120"/>
        <c:scaling>
          <c:orientation val="minMax"/>
        </c:scaling>
        <c:delete val="1"/>
        <c:axPos val="l"/>
        <c:numFmt formatCode="#\ ##0" sourceLinked="1"/>
        <c:majorTickMark val="none"/>
        <c:minorTickMark val="none"/>
        <c:tickLblPos val="nextTo"/>
        <c:crossAx val="264520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Өвчнөөр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хорогдсон малын тоо, жил бүрийн </a:t>
            </a:r>
            <a:r>
              <a:rPr lang="en-US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дугаар сарын байдлаар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3333333333333333E-2"/>
          <c:y val="0.2321609798775153"/>
          <c:w val="0.93888888888888988"/>
          <c:h val="0.659204943132108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2'!$M$122:$O$122</c:f>
              <c:strCache>
                <c:ptCount val="3"/>
                <c:pt idx="0">
                  <c:v>2014.I-III</c:v>
                </c:pt>
                <c:pt idx="1">
                  <c:v>2015.I-III</c:v>
                </c:pt>
                <c:pt idx="2">
                  <c:v>2016.I-III</c:v>
                </c:pt>
              </c:strCache>
            </c:strRef>
          </c:cat>
          <c:val>
            <c:numRef>
              <c:f>'ХАА 1 2'!$M$123:$O$123</c:f>
              <c:numCache>
                <c:formatCode>#\ ##0</c:formatCode>
                <c:ptCount val="3"/>
                <c:pt idx="0">
                  <c:v>2314</c:v>
                </c:pt>
                <c:pt idx="1">
                  <c:v>30</c:v>
                </c:pt>
                <c:pt idx="2">
                  <c:v>326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-27"/>
        <c:axId val="264521904"/>
        <c:axId val="264522296"/>
      </c:barChart>
      <c:catAx>
        <c:axId val="26452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64522296"/>
        <c:crosses val="autoZero"/>
        <c:auto val="1"/>
        <c:lblAlgn val="ctr"/>
        <c:lblOffset val="100"/>
        <c:noMultiLvlLbl val="0"/>
      </c:catAx>
      <c:valAx>
        <c:axId val="264522296"/>
        <c:scaling>
          <c:orientation val="minMax"/>
        </c:scaling>
        <c:delete val="1"/>
        <c:axPos val="l"/>
        <c:numFmt formatCode="#\ ##0" sourceLinked="1"/>
        <c:majorTickMark val="none"/>
        <c:minorTickMark val="none"/>
        <c:tickLblPos val="nextTo"/>
        <c:crossAx val="26452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77136191309418"/>
          <c:y val="3.3075789397596166E-2"/>
          <c:w val="0.8416731241928096"/>
          <c:h val="0.93639822664134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'газар өмчлөл'!$X$4:$X$16</c:f>
              <c:strCache>
                <c:ptCount val="13"/>
                <c:pt idx="0">
                  <c:v>Íà</c:v>
                </c:pt>
                <c:pt idx="1">
                  <c:v>Äà</c:v>
                </c:pt>
                <c:pt idx="2">
                  <c:v>Õà</c:v>
                </c:pt>
                <c:pt idx="3">
                  <c:v>Àñ</c:v>
                </c:pt>
                <c:pt idx="4">
                  <c:v>Óá</c:v>
                </c:pt>
                <c:pt idx="5">
                  <c:v>Ñ¿</c:v>
                </c:pt>
                <c:pt idx="6">
                  <c:v>Òø</c:v>
                </c:pt>
                <c:pt idx="7">
                  <c:v>Ìõ</c:v>
                </c:pt>
                <c:pt idx="8">
                  <c:v>Îí</c:v>
                </c:pt>
                <c:pt idx="9">
                  <c:v>Áä</c:v>
                </c:pt>
                <c:pt idx="10">
                  <c:v>Òö</c:v>
                </c:pt>
                <c:pt idx="11">
                  <c:v>Ýö</c:v>
                </c:pt>
                <c:pt idx="12">
                  <c:v>Áó</c:v>
                </c:pt>
              </c:strCache>
            </c:strRef>
          </c:cat>
          <c:val>
            <c:numRef>
              <c:f>'газар өмчлөл'!$Y$4:$Y$16</c:f>
              <c:numCache>
                <c:formatCode>General</c:formatCode>
                <c:ptCount val="13"/>
                <c:pt idx="0">
                  <c:v>116</c:v>
                </c:pt>
                <c:pt idx="1">
                  <c:v>182</c:v>
                </c:pt>
                <c:pt idx="2">
                  <c:v>214</c:v>
                </c:pt>
                <c:pt idx="3">
                  <c:v>220</c:v>
                </c:pt>
                <c:pt idx="4">
                  <c:v>297</c:v>
                </c:pt>
                <c:pt idx="5">
                  <c:v>400</c:v>
                </c:pt>
                <c:pt idx="6">
                  <c:v>456</c:v>
                </c:pt>
                <c:pt idx="7">
                  <c:v>550</c:v>
                </c:pt>
                <c:pt idx="8">
                  <c:v>551</c:v>
                </c:pt>
                <c:pt idx="9">
                  <c:v>590</c:v>
                </c:pt>
                <c:pt idx="10">
                  <c:v>662</c:v>
                </c:pt>
                <c:pt idx="11" formatCode="#\ ##0">
                  <c:v>1391</c:v>
                </c:pt>
                <c:pt idx="12" formatCode="#\ ##0">
                  <c:v>3634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axId val="262063672"/>
        <c:axId val="262064064"/>
      </c:barChart>
      <c:catAx>
        <c:axId val="2620636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Arial Mon" pitchFamily="34" charset="0"/>
              </a:defRPr>
            </a:pPr>
            <a:endParaRPr lang="en-US"/>
          </a:p>
        </c:txPr>
        <c:crossAx val="262064064"/>
        <c:crosses val="autoZero"/>
        <c:auto val="1"/>
        <c:lblAlgn val="ctr"/>
        <c:lblOffset val="100"/>
        <c:noMultiLvlLbl val="0"/>
      </c:catAx>
      <c:valAx>
        <c:axId val="262064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620636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60562131720289"/>
          <c:y val="1.9916367574905877E-2"/>
          <c:w val="0.82320453320818399"/>
          <c:h val="0.948323983981609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'газар өмчлөл'!$AB$4:$AB$16</c:f>
              <c:strCache>
                <c:ptCount val="13"/>
                <c:pt idx="0">
                  <c:v>Íà</c:v>
                </c:pt>
                <c:pt idx="1">
                  <c:v>Äà</c:v>
                </c:pt>
                <c:pt idx="2">
                  <c:v>Õà</c:v>
                </c:pt>
                <c:pt idx="3">
                  <c:v>Àñ</c:v>
                </c:pt>
                <c:pt idx="4">
                  <c:v>Óá</c:v>
                </c:pt>
                <c:pt idx="5">
                  <c:v>Ñ¿</c:v>
                </c:pt>
                <c:pt idx="6">
                  <c:v>Ìõ</c:v>
                </c:pt>
                <c:pt idx="7">
                  <c:v>Òø</c:v>
                </c:pt>
                <c:pt idx="8">
                  <c:v>Îí</c:v>
                </c:pt>
                <c:pt idx="9">
                  <c:v>Áä</c:v>
                </c:pt>
                <c:pt idx="10">
                  <c:v>Òö</c:v>
                </c:pt>
                <c:pt idx="11">
                  <c:v>Ýö</c:v>
                </c:pt>
                <c:pt idx="12">
                  <c:v>Áó</c:v>
                </c:pt>
              </c:strCache>
            </c:strRef>
          </c:cat>
          <c:val>
            <c:numRef>
              <c:f>'газар өмчлөл'!$AC$4:$AC$16</c:f>
              <c:numCache>
                <c:formatCode>General</c:formatCode>
                <c:ptCount val="13"/>
                <c:pt idx="0">
                  <c:v>116</c:v>
                </c:pt>
                <c:pt idx="1">
                  <c:v>182</c:v>
                </c:pt>
                <c:pt idx="2">
                  <c:v>194</c:v>
                </c:pt>
                <c:pt idx="3">
                  <c:v>196</c:v>
                </c:pt>
                <c:pt idx="4">
                  <c:v>280</c:v>
                </c:pt>
                <c:pt idx="5">
                  <c:v>372</c:v>
                </c:pt>
                <c:pt idx="6">
                  <c:v>378</c:v>
                </c:pt>
                <c:pt idx="7">
                  <c:v>444</c:v>
                </c:pt>
                <c:pt idx="8">
                  <c:v>551</c:v>
                </c:pt>
                <c:pt idx="9">
                  <c:v>574</c:v>
                </c:pt>
                <c:pt idx="10">
                  <c:v>647</c:v>
                </c:pt>
                <c:pt idx="11" formatCode="#\ ##0">
                  <c:v>1292</c:v>
                </c:pt>
                <c:pt idx="12" formatCode="#\ ##0">
                  <c:v>3545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axId val="262064848"/>
        <c:axId val="262065240"/>
      </c:barChart>
      <c:catAx>
        <c:axId val="2620648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Arial Mon" pitchFamily="34" charset="0"/>
              </a:defRPr>
            </a:pPr>
            <a:endParaRPr lang="en-US"/>
          </a:p>
        </c:txPr>
        <c:crossAx val="262065240"/>
        <c:crosses val="autoZero"/>
        <c:auto val="1"/>
        <c:lblAlgn val="ctr"/>
        <c:lblOffset val="100"/>
        <c:noMultiLvlLbl val="0"/>
      </c:catAx>
      <c:valAx>
        <c:axId val="262065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620648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/>
            </a:pPr>
            <a:r>
              <a:rPr lang="mn-MN" sz="1100" baseline="0">
                <a:latin typeface="Arial" pitchFamily="34" charset="0"/>
              </a:rPr>
              <a:t>Эндсэн хүүхдийн тоо, эхний </a:t>
            </a:r>
            <a:r>
              <a:rPr lang="en-US" sz="1100" baseline="0">
                <a:latin typeface="Arial" pitchFamily="34" charset="0"/>
              </a:rPr>
              <a:t>3</a:t>
            </a:r>
            <a:r>
              <a:rPr lang="mn-MN" sz="1100" baseline="0">
                <a:latin typeface="Arial" pitchFamily="34" charset="0"/>
              </a:rPr>
              <a:t> сарын байдлаар</a:t>
            </a:r>
            <a:endParaRPr lang="en-US" sz="1100" baseline="0">
              <a:latin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8969925634295762"/>
          <c:w val="0.93888888888889055"/>
          <c:h val="0.54380176436278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mend1'!$A$10:$B$10</c:f>
              <c:strCache>
                <c:ptCount val="1"/>
                <c:pt idx="0">
                  <c:v>Нялхсын эндэгдэл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2014.I-III</c:v>
                </c:pt>
                <c:pt idx="1">
                  <c:v>2015.I-III</c:v>
                </c:pt>
                <c:pt idx="2">
                  <c:v>2016.I-III</c:v>
                </c:pt>
              </c:strCache>
            </c:strRef>
          </c:cat>
          <c:val>
            <c:numRef>
              <c:f>'eruul mend1'!$C$10:$E$10</c:f>
              <c:numCache>
                <c:formatCode>General</c:formatCode>
                <c:ptCount val="3"/>
                <c:pt idx="0">
                  <c:v>9</c:v>
                </c:pt>
                <c:pt idx="1">
                  <c:v>4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'eruul mend1'!$A$11:$B$11</c:f>
              <c:strCache>
                <c:ptCount val="1"/>
                <c:pt idx="0">
                  <c:v>5 хүртэлх насандаа эндсэн хүүхэд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2014.I-III</c:v>
                </c:pt>
                <c:pt idx="1">
                  <c:v>2015.I-III</c:v>
                </c:pt>
                <c:pt idx="2">
                  <c:v>2016.I-III</c:v>
                </c:pt>
              </c:strCache>
            </c:strRef>
          </c:cat>
          <c:val>
            <c:numRef>
              <c:f>'eruul mend1'!$C$11:$E$11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5"/>
        <c:overlap val="-5"/>
        <c:axId val="261146768"/>
        <c:axId val="261147160"/>
      </c:barChart>
      <c:catAx>
        <c:axId val="26114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61147160"/>
        <c:crosses val="autoZero"/>
        <c:auto val="1"/>
        <c:lblAlgn val="ctr"/>
        <c:lblOffset val="100"/>
        <c:noMultiLvlLbl val="0"/>
      </c:catAx>
      <c:valAx>
        <c:axId val="26114716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61146768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>
                <a:latin typeface="Arial" pitchFamily="34" charset="0"/>
              </a:defRPr>
            </a:pPr>
            <a:r>
              <a:rPr lang="mn-MN" sz="1100" baseline="0" dirty="0">
                <a:latin typeface="Arial" pitchFamily="34" charset="0"/>
              </a:rPr>
              <a:t>Амаржсан эх, амьд төрсөн хүүхдийн тоо </a:t>
            </a:r>
            <a:r>
              <a:rPr lang="mn-MN" sz="1100" baseline="0" dirty="0" smtClean="0">
                <a:latin typeface="Arial" pitchFamily="34" charset="0"/>
              </a:rPr>
              <a:t>эхний</a:t>
            </a:r>
            <a:r>
              <a:rPr lang="en-US" sz="1100" baseline="0" dirty="0" smtClean="0">
                <a:latin typeface="Arial" pitchFamily="34" charset="0"/>
              </a:rPr>
              <a:t> 3</a:t>
            </a:r>
            <a:r>
              <a:rPr lang="mn-MN" sz="1100" baseline="0" dirty="0" smtClean="0">
                <a:latin typeface="Arial" pitchFamily="34" charset="0"/>
              </a:rPr>
              <a:t> </a:t>
            </a:r>
            <a:r>
              <a:rPr lang="mn-MN" sz="1100" baseline="0" dirty="0">
                <a:latin typeface="Arial" pitchFamily="34" charset="0"/>
              </a:rPr>
              <a:t>сарын байдлаар</a:t>
            </a:r>
            <a:endParaRPr lang="en-US" sz="1100" baseline="0" dirty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8162109281794364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444444444444467E-2"/>
          <c:y val="0.21428702531064736"/>
          <c:w val="0.93888888888889055"/>
          <c:h val="0.50988990959463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mend1'!$A$17</c:f>
              <c:strCache>
                <c:ptCount val="1"/>
                <c:pt idx="0">
                  <c:v>Амаржсан эх</c:v>
                </c:pt>
              </c:strCache>
            </c:strRef>
          </c:tx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2014.I-III</c:v>
                </c:pt>
                <c:pt idx="1">
                  <c:v>2015.I-III</c:v>
                </c:pt>
                <c:pt idx="2">
                  <c:v>2016.I-III</c:v>
                </c:pt>
              </c:strCache>
            </c:strRef>
          </c:cat>
          <c:val>
            <c:numRef>
              <c:f>'eruul mend1'!$B$17:$D$17</c:f>
              <c:numCache>
                <c:formatCode>General</c:formatCode>
                <c:ptCount val="3"/>
                <c:pt idx="0">
                  <c:v>318</c:v>
                </c:pt>
                <c:pt idx="1">
                  <c:v>359</c:v>
                </c:pt>
                <c:pt idx="2">
                  <c:v>341</c:v>
                </c:pt>
              </c:numCache>
            </c:numRef>
          </c:val>
        </c:ser>
        <c:ser>
          <c:idx val="1"/>
          <c:order val="1"/>
          <c:tx>
            <c:strRef>
              <c:f>'eruul mend1'!$A$18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344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2014.I-III</c:v>
                </c:pt>
                <c:pt idx="1">
                  <c:v>2015.I-III</c:v>
                </c:pt>
                <c:pt idx="2">
                  <c:v>2016.I-III</c:v>
                </c:pt>
              </c:strCache>
            </c:strRef>
          </c:cat>
          <c:val>
            <c:numRef>
              <c:f>'eruul mend1'!$B$18:$D$18</c:f>
              <c:numCache>
                <c:formatCode>General</c:formatCode>
                <c:ptCount val="3"/>
                <c:pt idx="0">
                  <c:v>319</c:v>
                </c:pt>
                <c:pt idx="1">
                  <c:v>363</c:v>
                </c:pt>
                <c:pt idx="2">
                  <c:v>344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6"/>
        <c:axId val="261147944"/>
        <c:axId val="262061712"/>
      </c:barChart>
      <c:catAx>
        <c:axId val="261147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62061712"/>
        <c:crosses val="autoZero"/>
        <c:auto val="1"/>
        <c:lblAlgn val="ctr"/>
        <c:lblOffset val="100"/>
        <c:noMultiLvlLbl val="0"/>
      </c:catAx>
      <c:valAx>
        <c:axId val="262061712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61147944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Халдварт өвчнөөр өвчлөгчид, жил бүрийн эхний </a:t>
            </a:r>
            <a:r>
              <a:rPr lang="en-US" sz="1100">
                <a:latin typeface="Arial" pitchFamily="34" charset="0"/>
                <a:cs typeface="Arial" pitchFamily="34" charset="0"/>
              </a:rPr>
              <a:t>3</a:t>
            </a:r>
            <a:r>
              <a:rPr lang="mn-MN" sz="1100">
                <a:latin typeface="Arial" pitchFamily="34" charset="0"/>
                <a:cs typeface="Arial" pitchFamily="34" charset="0"/>
              </a:rPr>
              <a:t> сарын байдлаар</a:t>
            </a:r>
          </a:p>
        </c:rich>
      </c:tx>
      <c:layout>
        <c:manualLayout>
          <c:xMode val="edge"/>
          <c:yMode val="edge"/>
          <c:x val="0.21042869641294834"/>
          <c:y val="0.1061458050502308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'eruul mend2'!$A$14:$B$14</c:f>
              <c:strCache>
                <c:ptCount val="1"/>
                <c:pt idx="0">
                  <c:v>Халдварт өвчнөөр өвчлөгчид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rPr>
                      <a:t>201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'eruul mend2'!$C$13:$N$13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'eruul mend2'!$C$14:$N$14</c:f>
              <c:numCache>
                <c:formatCode>General</c:formatCode>
                <c:ptCount val="12"/>
                <c:pt idx="0">
                  <c:v>90</c:v>
                </c:pt>
                <c:pt idx="1">
                  <c:v>111</c:v>
                </c:pt>
                <c:pt idx="2">
                  <c:v>124</c:v>
                </c:pt>
                <c:pt idx="3">
                  <c:v>184</c:v>
                </c:pt>
                <c:pt idx="4">
                  <c:v>201</c:v>
                </c:pt>
                <c:pt idx="5">
                  <c:v>133</c:v>
                </c:pt>
                <c:pt idx="6">
                  <c:v>137</c:v>
                </c:pt>
                <c:pt idx="7">
                  <c:v>156</c:v>
                </c:pt>
                <c:pt idx="8">
                  <c:v>396</c:v>
                </c:pt>
                <c:pt idx="9">
                  <c:v>138</c:v>
                </c:pt>
                <c:pt idx="10">
                  <c:v>201</c:v>
                </c:pt>
                <c:pt idx="11">
                  <c:v>283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62062496"/>
        <c:axId val="262062888"/>
      </c:barChart>
      <c:catAx>
        <c:axId val="26206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0"/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62062888"/>
        <c:crosses val="autoZero"/>
        <c:auto val="1"/>
        <c:lblAlgn val="ctr"/>
        <c:lblOffset val="100"/>
        <c:noMultiLvlLbl val="0"/>
      </c:catAx>
      <c:valAx>
        <c:axId val="26206288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620624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улмаас гэмтсэн, нас барсан хүний тоо, жил бүрийн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дугаар</a:t>
            </a:r>
            <a:endParaRPr lang="en-US" sz="1200" b="1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6424300087489077"/>
          <c:y val="2.777777777777781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hereg1'!$G$3</c:f>
              <c:strCache>
                <c:ptCount val="1"/>
                <c:pt idx="0">
                  <c:v>Гэмтэж осолдсон хүн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2014.I-III</c:v>
                </c:pt>
                <c:pt idx="1">
                  <c:v>2015.I-III</c:v>
                </c:pt>
                <c:pt idx="2">
                  <c:v>2016.I-III</c:v>
                </c:pt>
              </c:strCache>
            </c:strRef>
          </c:cat>
          <c:val>
            <c:numRef>
              <c:f>'gemt hereg1'!$H$3:$J$3</c:f>
              <c:numCache>
                <c:formatCode>General</c:formatCode>
                <c:ptCount val="3"/>
                <c:pt idx="0">
                  <c:v>44</c:v>
                </c:pt>
                <c:pt idx="1">
                  <c:v>42</c:v>
                </c:pt>
                <c:pt idx="2">
                  <c:v>35</c:v>
                </c:pt>
              </c:numCache>
            </c:numRef>
          </c:val>
        </c:ser>
        <c:ser>
          <c:idx val="1"/>
          <c:order val="1"/>
          <c:tx>
            <c:strRef>
              <c:f>'gemt hereg1'!$G$4</c:f>
              <c:strCache>
                <c:ptCount val="1"/>
                <c:pt idx="0">
                  <c:v>Нас барсан хүн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2014.I-III</c:v>
                </c:pt>
                <c:pt idx="1">
                  <c:v>2015.I-III</c:v>
                </c:pt>
                <c:pt idx="2">
                  <c:v>2016.I-III</c:v>
                </c:pt>
              </c:strCache>
            </c:strRef>
          </c:cat>
          <c:val>
            <c:numRef>
              <c:f>'gemt hereg1'!$H$4:$J$4</c:f>
              <c:numCache>
                <c:formatCode>General</c:formatCode>
                <c:ptCount val="3"/>
                <c:pt idx="0">
                  <c:v>12</c:v>
                </c:pt>
                <c:pt idx="1">
                  <c:v>9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1669384"/>
        <c:axId val="261669776"/>
      </c:barChart>
      <c:catAx>
        <c:axId val="261669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61669776"/>
        <c:crosses val="autoZero"/>
        <c:auto val="1"/>
        <c:lblAlgn val="ctr"/>
        <c:lblOffset val="100"/>
        <c:noMultiLvlLbl val="0"/>
      </c:catAx>
      <c:valAx>
        <c:axId val="261669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1669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 улмаас учирсан хохирлын хэмжээ, жил бүрийн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дугаар сарын байдлаар, сая төгрөг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hereg1'!$G$22</c:f>
              <c:strCache>
                <c:ptCount val="1"/>
                <c:pt idx="0">
                  <c:v>Нийт хохирол /сая төгрөг/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2014.I-III</c:v>
                </c:pt>
                <c:pt idx="1">
                  <c:v>2015.I-III</c:v>
                </c:pt>
                <c:pt idx="2">
                  <c:v>2016.I-III</c:v>
                </c:pt>
              </c:strCache>
            </c:strRef>
          </c:cat>
          <c:val>
            <c:numRef>
              <c:f>'gemt hereg1'!$H$22:$J$22</c:f>
              <c:numCache>
                <c:formatCode>0.0</c:formatCode>
                <c:ptCount val="3"/>
                <c:pt idx="0">
                  <c:v>92.3</c:v>
                </c:pt>
                <c:pt idx="1">
                  <c:v>184.8</c:v>
                </c:pt>
                <c:pt idx="2">
                  <c:v>104.5</c:v>
                </c:pt>
              </c:numCache>
            </c:numRef>
          </c:val>
        </c:ser>
        <c:ser>
          <c:idx val="1"/>
          <c:order val="1"/>
          <c:tx>
            <c:strRef>
              <c:f>'gemt hereg1'!$G$23</c:f>
              <c:strCache>
                <c:ptCount val="1"/>
                <c:pt idx="0">
                  <c:v>Нөхөн төлүүлсэн хохирол /хувь/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2014.I-III</c:v>
                </c:pt>
                <c:pt idx="1">
                  <c:v>2015.I-III</c:v>
                </c:pt>
                <c:pt idx="2">
                  <c:v>2016.I-III</c:v>
                </c:pt>
              </c:strCache>
            </c:strRef>
          </c:cat>
          <c:val>
            <c:numRef>
              <c:f>'gemt hereg1'!$H$23:$J$23</c:f>
              <c:numCache>
                <c:formatCode>0.0</c:formatCode>
                <c:ptCount val="3"/>
                <c:pt idx="0">
                  <c:v>49.1</c:v>
                </c:pt>
                <c:pt idx="1">
                  <c:v>26</c:v>
                </c:pt>
                <c:pt idx="2">
                  <c:v>93.2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3331712"/>
        <c:axId val="263332104"/>
      </c:barChart>
      <c:catAx>
        <c:axId val="26333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63332104"/>
        <c:crosses val="autoZero"/>
        <c:auto val="1"/>
        <c:lblAlgn val="ctr"/>
        <c:lblOffset val="100"/>
        <c:noMultiLvlLbl val="0"/>
      </c:catAx>
      <c:valAx>
        <c:axId val="26333210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6333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Бүртгэ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гдсэн гэмт хэргийн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тоо, жил бүрийн </a:t>
            </a:r>
            <a:endParaRPr lang="mn-MN" sz="1200" b="1" i="0" u="none" strike="noStrike" baseline="0">
              <a:solidFill>
                <a:srgbClr val="424242"/>
              </a:solidFill>
              <a:latin typeface="Arial"/>
              <a:cs typeface="Arial"/>
            </a:endParaRP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эхний 3 дугаар сарын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байдлаар </a:t>
            </a:r>
          </a:p>
        </c:rich>
      </c:tx>
      <c:layout>
        <c:manualLayout>
          <c:xMode val="edge"/>
          <c:yMode val="edge"/>
          <c:x val="0.26757892475716782"/>
          <c:y val="3.242350761518138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20439249059E-2"/>
          <c:y val="0.18097222222222253"/>
          <c:w val="0.96882748848742473"/>
          <c:h val="0.72088764946048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slaid!$C$3:$L$3</c:f>
              <c:numCache>
                <c:formatCode>0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slaid!$C$4:$L$4</c:f>
              <c:numCache>
                <c:formatCode>General</c:formatCode>
                <c:ptCount val="10"/>
                <c:pt idx="0">
                  <c:v>64</c:v>
                </c:pt>
                <c:pt idx="1">
                  <c:v>39</c:v>
                </c:pt>
                <c:pt idx="2">
                  <c:v>52</c:v>
                </c:pt>
                <c:pt idx="3">
                  <c:v>46</c:v>
                </c:pt>
                <c:pt idx="4">
                  <c:v>39</c:v>
                </c:pt>
                <c:pt idx="5">
                  <c:v>49</c:v>
                </c:pt>
                <c:pt idx="6">
                  <c:v>79</c:v>
                </c:pt>
                <c:pt idx="7">
                  <c:v>105</c:v>
                </c:pt>
                <c:pt idx="8">
                  <c:v>98</c:v>
                </c:pt>
                <c:pt idx="9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263332888"/>
        <c:axId val="263333280"/>
      </c:barChart>
      <c:catAx>
        <c:axId val="2633328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263333280"/>
        <c:crosses val="autoZero"/>
        <c:auto val="1"/>
        <c:lblAlgn val="ctr"/>
        <c:lblOffset val="100"/>
        <c:noMultiLvlLbl val="0"/>
      </c:catAx>
      <c:valAx>
        <c:axId val="2633332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63332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8893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E5C23B-B713-4208-9CAF-1784A814566C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097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4.jpeg"/><Relationship Id="rId4" Type="http://schemas.openxmlformats.org/officeDocument/2006/relationships/image" Target="../media/image16.png"/><Relationship Id="rId9" Type="http://schemas.openxmlformats.org/officeDocument/2006/relationships/chart" Target="../charts/char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image" Target="../media/image14.jpeg"/><Relationship Id="rId4" Type="http://schemas.openxmlformats.org/officeDocument/2006/relationships/chart" Target="../charts/char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5.png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13" Type="http://schemas.openxmlformats.org/officeDocument/2006/relationships/chart" Target="../charts/chart24.xm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chart" Target="../charts/chart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chart" Target="../charts/chart22.xml"/><Relationship Id="rId5" Type="http://schemas.openxmlformats.org/officeDocument/2006/relationships/image" Target="../media/image11.jpeg"/><Relationship Id="rId15" Type="http://schemas.openxmlformats.org/officeDocument/2006/relationships/chart" Target="../charts/chart26.xml"/><Relationship Id="rId10" Type="http://schemas.openxmlformats.org/officeDocument/2006/relationships/image" Target="../media/image14.jpeg"/><Relationship Id="rId4" Type="http://schemas.openxmlformats.org/officeDocument/2006/relationships/image" Target="../media/image10.jpeg"/><Relationship Id="rId9" Type="http://schemas.openxmlformats.org/officeDocument/2006/relationships/chart" Target="../charts/chart21.xml"/><Relationship Id="rId14" Type="http://schemas.openxmlformats.org/officeDocument/2006/relationships/chart" Target="../charts/char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03263" y="2395538"/>
            <a:ext cx="798353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4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СҮХБААТАР АЙМГИЙН </a:t>
            </a:r>
            <a:endParaRPr lang="mn-MN" altLang="en-US" sz="44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27088" y="3636963"/>
            <a:ext cx="80121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</a:t>
            </a:r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дугаар сарын байдлаар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/>
        </p:blipFill>
        <p:spPr bwMode="auto">
          <a:xfrm>
            <a:off x="4125643" y="4038600"/>
            <a:ext cx="842184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294" y="4627137"/>
            <a:ext cx="887588" cy="136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t="4889" b="1327"/>
          <a:stretch/>
        </p:blipFill>
        <p:spPr bwMode="auto">
          <a:xfrm>
            <a:off x="6014062" y="4038600"/>
            <a:ext cx="871541" cy="1282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6" t="13339" r="22668"/>
          <a:stretch/>
        </p:blipFill>
        <p:spPr bwMode="auto">
          <a:xfrm>
            <a:off x="6984641" y="4630196"/>
            <a:ext cx="881459" cy="1362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8" t="26538" r="10862"/>
          <a:stretch/>
        </p:blipFill>
        <p:spPr bwMode="auto">
          <a:xfrm>
            <a:off x="7965139" y="4038600"/>
            <a:ext cx="874062" cy="1286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6" name="Straight Connector 15"/>
          <p:cNvCxnSpPr/>
          <p:nvPr/>
        </p:nvCxnSpPr>
        <p:spPr>
          <a:xfrm>
            <a:off x="3810000" y="1104122"/>
            <a:ext cx="0" cy="560147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353916"/>
              </p:ext>
            </p:extLst>
          </p:nvPr>
        </p:nvGraphicFramePr>
        <p:xfrm>
          <a:off x="740748" y="1720165"/>
          <a:ext cx="2954680" cy="489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678619" y="1191778"/>
            <a:ext cx="3016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Төл бойжилт, мян.тол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201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6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оны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3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дугаар сарын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эцэст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605366"/>
              </p:ext>
            </p:extLst>
          </p:nvPr>
        </p:nvGraphicFramePr>
        <p:xfrm>
          <a:off x="3924573" y="1104122"/>
          <a:ext cx="5052038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7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390" y="1104122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16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191000" y="1143000"/>
            <a:ext cx="0" cy="54102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191000" y="3810000"/>
            <a:ext cx="4572000" cy="13901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2246299"/>
              </p:ext>
            </p:extLst>
          </p:nvPr>
        </p:nvGraphicFramePr>
        <p:xfrm>
          <a:off x="825167" y="1148271"/>
          <a:ext cx="3289634" cy="5404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130611"/>
              </p:ext>
            </p:extLst>
          </p:nvPr>
        </p:nvGraphicFramePr>
        <p:xfrm>
          <a:off x="4311650" y="1308100"/>
          <a:ext cx="4572000" cy="2310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99" y="35687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842764"/>
              </p:ext>
            </p:extLst>
          </p:nvPr>
        </p:nvGraphicFramePr>
        <p:xfrm>
          <a:off x="4273550" y="4000696"/>
          <a:ext cx="4610100" cy="247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538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83302" y="1066800"/>
            <a:ext cx="3651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Газар өмчлөх өргөдөл гаргасан иргэдийн тоо, өссөн дүнгээр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081587" y="1066800"/>
            <a:ext cx="3673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Засаг даргын шийдвэр гарсан иргэдийн тоо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өссөн дүнгээр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cxnSp>
        <p:nvCxnSpPr>
          <p:cNvPr id="9" name="Straight Connector 8"/>
          <p:cNvCxnSpPr>
            <a:stCxn id="4" idx="2"/>
          </p:cNvCxnSpPr>
          <p:nvPr/>
        </p:nvCxnSpPr>
        <p:spPr>
          <a:xfrm>
            <a:off x="4753639" y="1410652"/>
            <a:ext cx="8861" cy="5294948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escription: \\KHAD\Users\Public\2014 on_taniltsuulga\MCCT_Medeelel_Alban_toot_2013.12.13\Information logo\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914" y="936307"/>
            <a:ext cx="425450" cy="47434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78024" y="4572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Газар өмчлөл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276970"/>
              </p:ext>
            </p:extLst>
          </p:nvPr>
        </p:nvGraphicFramePr>
        <p:xfrm>
          <a:off x="783302" y="1572820"/>
          <a:ext cx="3757612" cy="4980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839588"/>
              </p:ext>
            </p:extLst>
          </p:nvPr>
        </p:nvGraphicFramePr>
        <p:xfrm>
          <a:off x="4861138" y="1638598"/>
          <a:ext cx="3978062" cy="49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0811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41148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990600"/>
            <a:ext cx="0" cy="30480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шинээр бүртгүүлсэн болон ажилд зуучлагдан орсон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жил бүрийн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           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эхний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3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933950" y="99060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ажилгүй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түвшингээр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201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6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оны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3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дугаар сарын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эцэст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512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4276416"/>
              </p:ext>
            </p:extLst>
          </p:nvPr>
        </p:nvGraphicFramePr>
        <p:xfrm>
          <a:off x="781051" y="1701801"/>
          <a:ext cx="4038599" cy="233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974049"/>
              </p:ext>
            </p:extLst>
          </p:nvPr>
        </p:nvGraphicFramePr>
        <p:xfrm>
          <a:off x="5043487" y="1499395"/>
          <a:ext cx="3971925" cy="2489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830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270541"/>
              </p:ext>
            </p:extLst>
          </p:nvPr>
        </p:nvGraphicFramePr>
        <p:xfrm>
          <a:off x="781050" y="4240213"/>
          <a:ext cx="8134349" cy="2330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996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/>
          <p:nvPr/>
        </p:nvGraphicFramePr>
        <p:xfrm>
          <a:off x="762000" y="1219200"/>
          <a:ext cx="4038600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876800" y="1219200"/>
          <a:ext cx="4038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838200" y="4191000"/>
          <a:ext cx="8001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215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905572"/>
              </p:ext>
            </p:extLst>
          </p:nvPr>
        </p:nvGraphicFramePr>
        <p:xfrm>
          <a:off x="703263" y="1216819"/>
          <a:ext cx="4152899" cy="287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715236"/>
              </p:ext>
            </p:extLst>
          </p:nvPr>
        </p:nvGraphicFramePr>
        <p:xfrm>
          <a:off x="5030788" y="1207294"/>
          <a:ext cx="3963988" cy="2879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791362"/>
              </p:ext>
            </p:extLst>
          </p:nvPr>
        </p:nvGraphicFramePr>
        <p:xfrm>
          <a:off x="827087" y="4419600"/>
          <a:ext cx="8058150" cy="2209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5713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453356" y="3880644"/>
            <a:ext cx="5486400" cy="1111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91000" y="2895600"/>
            <a:ext cx="44196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72000" y="1103759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Сэжигтэн яллагчдын тоо, жил бүрийн эхний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3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дугаар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сарын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62134"/>
              </p:ext>
            </p:extLst>
          </p:nvPr>
        </p:nvGraphicFramePr>
        <p:xfrm>
          <a:off x="758031" y="1103759"/>
          <a:ext cx="3248025" cy="5373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859225"/>
              </p:ext>
            </p:extLst>
          </p:nvPr>
        </p:nvGraphicFramePr>
        <p:xfrm>
          <a:off x="4295775" y="1565424"/>
          <a:ext cx="4467225" cy="125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058620"/>
              </p:ext>
            </p:extLst>
          </p:nvPr>
        </p:nvGraphicFramePr>
        <p:xfrm>
          <a:off x="4295775" y="2980049"/>
          <a:ext cx="4467225" cy="3649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31" y="26670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88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42672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914900" y="42672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056063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838200" y="914400"/>
          <a:ext cx="7543799" cy="3215640"/>
        </p:xfrm>
        <a:graphic>
          <a:graphicData uri="http://schemas.openxmlformats.org/drawingml/2006/table">
            <a:tbl>
              <a:tblPr/>
              <a:tblGrid>
                <a:gridCol w="1276773"/>
                <a:gridCol w="1050569"/>
                <a:gridCol w="153247"/>
                <a:gridCol w="820253"/>
                <a:gridCol w="82521"/>
                <a:gridCol w="986998"/>
                <a:gridCol w="1203816"/>
                <a:gridCol w="765807"/>
                <a:gridCol w="240777"/>
                <a:gridCol w="963038"/>
              </a:tblGrid>
              <a:tr h="35888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    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                    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ÇÝÝË, ÕÀÄÃÀËÀÌÆÈÉÍ ¯ËÄÝÃÄÝË.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áàíêóóäààð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ñàðûí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ýöýñò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ñàÿ.òºã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Mon" panose="020B0500000000000000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4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21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Зээлийн өрийн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Хадгаламжийн</a:t>
                      </a:r>
                      <a:r>
                        <a:rPr lang="mn-MN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4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2015.III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2016.III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2015.III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2016.III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</a:tr>
              <a:tr h="2914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ÕÀÀÍ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59 166.5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59122.9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58 628.9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13 828.6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15 101.5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15 948.7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ÕÀÑ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4 923.1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4234.5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4 661.0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3 876.4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4 110.2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4 097.7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Голомт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4 539.9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5286.8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4 324.8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1 183.6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1 219.0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1 207.0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Төрийн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24 131.3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26717.8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25 532.1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11 231.0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11 054.7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13 638.4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Капитал 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1 080.8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-457200"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588.9</a:t>
                      </a:r>
                      <a:endParaRPr lang="mn-MN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-457200" algn="r" fontAlgn="ctr"/>
                      <a:endParaRPr lang="mn-MN" sz="12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958.6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199.8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49.1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121.2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Дүн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93 841.6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95 950.9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94 105.4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30 319.4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31 543.5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35 013.0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895351" y="4314667"/>
          <a:ext cx="4000500" cy="2162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5189537" y="4314667"/>
          <a:ext cx="3649663" cy="2086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672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Улсын нэгдсэн төсөв</a:t>
            </a:r>
          </a:p>
        </p:txBody>
      </p:sp>
      <p:pic>
        <p:nvPicPr>
          <p:cNvPr id="1433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90600" y="3678238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rot="5400000">
            <a:off x="3467894" y="4990306"/>
            <a:ext cx="26670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1238250" y="925513"/>
          <a:ext cx="7677150" cy="273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4858042" y="3722526"/>
          <a:ext cx="4001504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1131985" y="3743327"/>
          <a:ext cx="3668615" cy="2581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1131888" y="989468"/>
          <a:ext cx="7326312" cy="2603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70111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055688" y="11430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4171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300162" y="1524000"/>
          <a:ext cx="7005638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126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6705600"/>
            <a:ext cx="82296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0" y="1135063"/>
            <a:ext cx="0" cy="2674937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l_fi" descr="http://www.unen.mn/resource/unen/photo/2012/11/7fc0642add8681f7/91d665641ca0a0adorig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299" y="5356610"/>
            <a:ext cx="1219732" cy="1218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http://bj4img.com/d/bb/user_uploads/20110401/195681/uher_ea8e11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75364">
            <a:off x="5814296" y="5346780"/>
            <a:ext cx="1176223" cy="12195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l_fi" descr="http://www.zavkhan.gov.mn/images/gallery/090400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3247" y="5356610"/>
            <a:ext cx="1223204" cy="1218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l_fi" descr="http://altan-ovoo.mn/Uploads/orig/229o0kjib4vh03rg5joytmmf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10459">
            <a:off x="7864151" y="5314143"/>
            <a:ext cx="1222017" cy="12039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14"/>
          <p:cNvSpPr txBox="1">
            <a:spLocks noChangeArrowheads="1"/>
          </p:cNvSpPr>
          <p:nvPr/>
        </p:nvSpPr>
        <p:spPr bwMode="auto">
          <a:xfrm>
            <a:off x="4114800" y="3734974"/>
            <a:ext cx="4191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 smtClean="0">
                <a:latin typeface="Arial" charset="0"/>
              </a:rPr>
              <a:t>Мал төллөлтийн</a:t>
            </a:r>
            <a:r>
              <a:rPr lang="en-US" altLang="en-US" sz="1200" b="1" dirty="0">
                <a:latin typeface="Arial" charset="0"/>
              </a:rPr>
              <a:t> </a:t>
            </a:r>
            <a:r>
              <a:rPr lang="mn-MN" altLang="en-US" sz="1200" b="1" dirty="0" smtClean="0">
                <a:latin typeface="Arial" charset="0"/>
              </a:rPr>
              <a:t>хувь</a:t>
            </a:r>
            <a:endParaRPr lang="en-US" altLang="en-US" sz="1200" b="1" dirty="0">
              <a:latin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4800600" y="3607275"/>
            <a:ext cx="4191000" cy="13901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l_fi" descr="http://bj4img.com/d/bb/user_uploads/20110401/195681/24lzll034868-02_1d412b9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53485" y="5364095"/>
            <a:ext cx="1171421" cy="1170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74575"/>
              </p:ext>
            </p:extLst>
          </p:nvPr>
        </p:nvGraphicFramePr>
        <p:xfrm>
          <a:off x="792151" y="1084037"/>
          <a:ext cx="3558500" cy="5417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678310"/>
              </p:ext>
            </p:extLst>
          </p:nvPr>
        </p:nvGraphicFramePr>
        <p:xfrm>
          <a:off x="4647934" y="1445924"/>
          <a:ext cx="4387942" cy="2026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6449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3393736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4647934" y="1153343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Мал төллөлт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мян.тол, жил бүрийн эхний 3 дугаар 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007690"/>
              </p:ext>
            </p:extLst>
          </p:nvPr>
        </p:nvGraphicFramePr>
        <p:xfrm>
          <a:off x="3451367" y="4161899"/>
          <a:ext cx="1714500" cy="1414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278816"/>
              </p:ext>
            </p:extLst>
          </p:nvPr>
        </p:nvGraphicFramePr>
        <p:xfrm>
          <a:off x="4578645" y="4114120"/>
          <a:ext cx="1634736" cy="1462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951219"/>
              </p:ext>
            </p:extLst>
          </p:nvPr>
        </p:nvGraphicFramePr>
        <p:xfrm>
          <a:off x="5634660" y="4058904"/>
          <a:ext cx="1400565" cy="1415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904920"/>
              </p:ext>
            </p:extLst>
          </p:nvPr>
        </p:nvGraphicFramePr>
        <p:xfrm>
          <a:off x="6651029" y="4088282"/>
          <a:ext cx="1509304" cy="142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408114"/>
              </p:ext>
            </p:extLst>
          </p:nvPr>
        </p:nvGraphicFramePr>
        <p:xfrm>
          <a:off x="7735713" y="4088282"/>
          <a:ext cx="1408287" cy="148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val="12339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590</Words>
  <Application>Microsoft Office PowerPoint</Application>
  <PresentationFormat>On-screen Show (4:3)</PresentationFormat>
  <Paragraphs>175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 Unicode MS</vt:lpstr>
      <vt:lpstr>Arial</vt:lpstr>
      <vt:lpstr>Arial Mon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Ankhtsetseg</cp:lastModifiedBy>
  <cp:revision>128</cp:revision>
  <dcterms:created xsi:type="dcterms:W3CDTF">2006-08-16T00:00:00Z</dcterms:created>
  <dcterms:modified xsi:type="dcterms:W3CDTF">2016-05-10T04:21:57Z</dcterms:modified>
</cp:coreProperties>
</file>