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87" r:id="rId3"/>
    <p:sldId id="263" r:id="rId4"/>
    <p:sldId id="288" r:id="rId5"/>
    <p:sldId id="269" r:id="rId6"/>
    <p:sldId id="284" r:id="rId7"/>
    <p:sldId id="285" r:id="rId8"/>
    <p:sldId id="286" r:id="rId9"/>
    <p:sldId id="289" r:id="rId10"/>
    <p:sldId id="290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2-r%20sar\eruul%20mend,%20une,_2%20sar_prese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2-r%20sar\eruul%20mend,%20une,_2%20sar_prese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nltsuulga\2-r%20sar\taniltsuulga_2-r%20sar%20aza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5%20on%20_tannltsuulga\2-r%20sar\taniltsuulga_2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2-r%20sar\eruul%20mend,%20une,_2%20sar_pres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2-r%20sar\eruul%20mend,%20une,_2%20sar_pres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2-r%20sar\eruul%20mend,%20une,_2%20sar_pres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6.0153120998283516E-2"/>
          <c:w val="0.93888888888888888"/>
          <c:h val="0.70802568364075602"/>
        </c:manualLayout>
      </c:layout>
      <c:lineChart>
        <c:grouping val="standar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83</c:v>
                </c:pt>
                <c:pt idx="1">
                  <c:v>116</c:v>
                </c:pt>
                <c:pt idx="2">
                  <c:v>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24</c:v>
                </c:pt>
                <c:pt idx="1">
                  <c:v>59</c:v>
                </c:pt>
                <c:pt idx="2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28576"/>
        <c:axId val="103930112"/>
      </c:lineChart>
      <c:catAx>
        <c:axId val="1039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03930112"/>
        <c:crosses val="autoZero"/>
        <c:auto val="1"/>
        <c:lblAlgn val="ctr"/>
        <c:lblOffset val="100"/>
        <c:noMultiLvlLbl val="0"/>
      </c:catAx>
      <c:valAx>
        <c:axId val="103930112"/>
        <c:scaling>
          <c:orientation val="minMax"/>
          <c:max val="200"/>
        </c:scaling>
        <c:delete val="1"/>
        <c:axPos val="l"/>
        <c:numFmt formatCode="#\ ##0" sourceLinked="1"/>
        <c:majorTickMark val="out"/>
        <c:minorTickMark val="none"/>
        <c:tickLblPos val="nextTo"/>
        <c:crossAx val="103928576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493303181940071E-2"/>
          <c:y val="0.88020779409494232"/>
          <c:w val="0.8212677403904145"/>
          <c:h val="9.22140787764851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sz="1200" b="1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en-US" sz="1200" b="1">
                <a:latin typeface="Arial" pitchFamily="34" charset="0"/>
                <a:cs typeface="Arial" pitchFamily="34" charset="0"/>
              </a:rPr>
              <a:t> (</a:t>
            </a:r>
            <a:r>
              <a:rPr lang="mn-MN" sz="1200" b="1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="1">
                <a:latin typeface="Arial" pitchFamily="34" charset="0"/>
                <a:cs typeface="Arial" pitchFamily="34" charset="0"/>
              </a:rPr>
              <a:t>=100</a:t>
            </a:r>
            <a:r>
              <a:rPr lang="mn-MN" sz="1200" b="1">
                <a:latin typeface="Arial" pitchFamily="34" charset="0"/>
                <a:cs typeface="Arial" pitchFamily="34" charset="0"/>
              </a:rPr>
              <a:t>%</a:t>
            </a:r>
            <a:r>
              <a:rPr lang="en-US" sz="1200" b="1">
                <a:latin typeface="Arial" pitchFamily="34" charset="0"/>
                <a:cs typeface="Arial" pitchFamily="34" charset="0"/>
              </a:rPr>
              <a:t>)</a:t>
            </a:r>
            <a:r>
              <a:rPr lang="mn-MN" sz="1200" b="1">
                <a:latin typeface="Arial" pitchFamily="34" charset="0"/>
                <a:cs typeface="Arial" pitchFamily="34" charset="0"/>
              </a:rPr>
              <a:t> </a:t>
            </a:r>
            <a:endParaRPr lang="en-US" sz="1200" b="1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2013</c:v>
          </c:tx>
          <c:dLbls>
            <c:dLbl>
              <c:idx val="0"/>
              <c:layout>
                <c:manualLayout>
                  <c:x val="-1.1644832605531315E-2"/>
                  <c:y val="4.251207729468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30470645317811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56914119359514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56914119359534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34497816593885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289665211062592E-2"/>
                  <c:y val="5.410628019323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1"/>
          <c:order val="1"/>
          <c:tx>
            <c:v>2014</c:v>
          </c:tx>
          <c:dLbls>
            <c:dLbl>
              <c:idx val="0"/>
              <c:layout>
                <c:manualLayout>
                  <c:x val="-3.6875303250849194E-2"/>
                  <c:y val="-6.481481481481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34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520135856380382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69972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520135856380403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638524987870104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16108685104378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-4.629629629629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2"/>
          <c:order val="2"/>
          <c:tx>
            <c:v>2015</c:v>
          </c:tx>
          <c:dLbls>
            <c:dLbl>
              <c:idx val="0"/>
              <c:layout>
                <c:manualLayout>
                  <c:x val="-1.9408054342552208E-3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4106280193236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101.3</c:v>
                </c:pt>
                <c:pt idx="1">
                  <c:v>101.7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71296"/>
        <c:axId val="90872832"/>
      </c:lineChart>
      <c:catAx>
        <c:axId val="9087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872832"/>
        <c:crosses val="autoZero"/>
        <c:auto val="1"/>
        <c:lblAlgn val="ctr"/>
        <c:lblOffset val="100"/>
        <c:noMultiLvlLbl val="0"/>
      </c:catAx>
      <c:valAx>
        <c:axId val="90872832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87129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5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ГС</c:v>
                </c:pt>
                <c:pt idx="1">
                  <c:v>ХӨ</c:v>
                </c:pt>
                <c:pt idx="2">
                  <c:v>ХЭ</c:v>
                </c:pt>
                <c:pt idx="3">
                  <c:v>БУ</c:v>
                </c:pt>
                <c:pt idx="4">
                  <c:v>ГО</c:v>
                </c:pt>
                <c:pt idx="5">
                  <c:v>ДО</c:v>
                </c:pt>
                <c:pt idx="6">
                  <c:v>ӨВ</c:v>
                </c:pt>
                <c:pt idx="7">
                  <c:v>ӨМ</c:v>
                </c:pt>
                <c:pt idx="8">
                  <c:v>СҮ</c:v>
                </c:pt>
                <c:pt idx="9">
                  <c:v>ТӨ</c:v>
                </c:pt>
                <c:pt idx="10">
                  <c:v>УВ</c:v>
                </c:pt>
                <c:pt idx="11">
                  <c:v>ДД</c:v>
                </c:pt>
                <c:pt idx="12">
                  <c:v>БӨ</c:v>
                </c:pt>
                <c:pt idx="13">
                  <c:v>ДУ</c:v>
                </c:pt>
                <c:pt idx="14">
                  <c:v>СЭ</c:v>
                </c:pt>
                <c:pt idx="15">
                  <c:v>ХО</c:v>
                </c:pt>
                <c:pt idx="16">
                  <c:v>АР</c:v>
                </c:pt>
                <c:pt idx="17">
                  <c:v>БХ</c:v>
                </c:pt>
                <c:pt idx="18">
                  <c:v>ОР</c:v>
                </c:pt>
                <c:pt idx="19">
                  <c:v>ДА</c:v>
                </c:pt>
                <c:pt idx="20">
                  <c:v>ЗА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0.60000000000000031</c:v>
                </c:pt>
                <c:pt idx="12">
                  <c:v>0.8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1.3</c:v>
                </c:pt>
                <c:pt idx="20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97120"/>
        <c:axId val="90998656"/>
      </c:barChart>
      <c:catAx>
        <c:axId val="9099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998656"/>
        <c:crosses val="autoZero"/>
        <c:auto val="1"/>
        <c:lblAlgn val="ctr"/>
        <c:lblOffset val="100"/>
        <c:noMultiLvlLbl val="0"/>
      </c:catAx>
      <c:valAx>
        <c:axId val="9099865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99712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/>
              <a:t>Хадгаламжийн үлдэгдэл,</a:t>
            </a:r>
            <a:r>
              <a:rPr lang="mn-MN" baseline="0"/>
              <a:t> тэрбум.төг</a:t>
            </a:r>
            <a:endParaRPr lang="mn-MN"/>
          </a:p>
        </c:rich>
      </c:tx>
      <c:layout>
        <c:manualLayout>
          <c:xMode val="edge"/>
          <c:yMode val="edge"/>
          <c:x val="0.12693514873140874"/>
          <c:y val="3.37552742616033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564719358533851E-2"/>
          <c:y val="0.23409282700421938"/>
          <c:w val="0.8991981672394046"/>
          <c:h val="0.55483349391452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grafic!$A$4:$A$8</c:f>
              <c:strCache>
                <c:ptCount val="5"/>
                <c:pt idx="0">
                  <c:v>2011.I-II</c:v>
                </c:pt>
                <c:pt idx="1">
                  <c:v>2012.I-II</c:v>
                </c:pt>
                <c:pt idx="2">
                  <c:v>2013.I-II</c:v>
                </c:pt>
                <c:pt idx="3">
                  <c:v>2014.I-II</c:v>
                </c:pt>
                <c:pt idx="4">
                  <c:v>2015.I-II</c:v>
                </c:pt>
              </c:strCache>
            </c:strRef>
          </c:cat>
          <c:val>
            <c:numRef>
              <c:f>grafic!$C$4:$C$8</c:f>
              <c:numCache>
                <c:formatCode>0.0</c:formatCode>
                <c:ptCount val="5"/>
                <c:pt idx="0" formatCode="General">
                  <c:v>11.9</c:v>
                </c:pt>
                <c:pt idx="1">
                  <c:v>17.8</c:v>
                </c:pt>
                <c:pt idx="2" formatCode="General">
                  <c:v>26.4</c:v>
                </c:pt>
                <c:pt idx="3" formatCode="###\ ##0.0">
                  <c:v>31.6</c:v>
                </c:pt>
                <c:pt idx="4" formatCode="General">
                  <c:v>33.200000000000003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013504"/>
        <c:axId val="98395648"/>
      </c:barChart>
      <c:catAx>
        <c:axId val="91013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395648"/>
        <c:crosses val="autoZero"/>
        <c:auto val="1"/>
        <c:lblAlgn val="ctr"/>
        <c:lblOffset val="100"/>
        <c:noMultiLvlLbl val="0"/>
      </c:catAx>
      <c:valAx>
        <c:axId val="9839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01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Зээлийн өрийн үлдэгдэл, тэрбум.төг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293344228197908"/>
          <c:y val="3.83143270884243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01760176017601E-2"/>
          <c:y val="0.25358862929019138"/>
          <c:w val="0.90319031903190317"/>
          <c:h val="0.5240554766719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grafic!$A$4:$A$8</c:f>
              <c:strCache>
                <c:ptCount val="5"/>
                <c:pt idx="0">
                  <c:v>2011.I-II</c:v>
                </c:pt>
                <c:pt idx="1">
                  <c:v>2012.I-II</c:v>
                </c:pt>
                <c:pt idx="2">
                  <c:v>2013.I-II</c:v>
                </c:pt>
                <c:pt idx="3">
                  <c:v>2014.I-II</c:v>
                </c:pt>
                <c:pt idx="4">
                  <c:v>2015.I-II</c:v>
                </c:pt>
              </c:strCache>
            </c:strRef>
          </c:cat>
          <c:val>
            <c:numRef>
              <c:f>grafic!$B$4:$B$8</c:f>
              <c:numCache>
                <c:formatCode>General</c:formatCode>
                <c:ptCount val="5"/>
                <c:pt idx="0">
                  <c:v>21.1</c:v>
                </c:pt>
                <c:pt idx="1">
                  <c:v>36.200000000000003</c:v>
                </c:pt>
                <c:pt idx="2">
                  <c:v>50.6</c:v>
                </c:pt>
                <c:pt idx="3" formatCode="###\ ##0.0">
                  <c:v>75.599999999999994</c:v>
                </c:pt>
                <c:pt idx="4" formatCode="0.0">
                  <c:v>95.9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448896"/>
        <c:axId val="98451840"/>
      </c:barChart>
      <c:catAx>
        <c:axId val="9844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451840"/>
        <c:crosses val="autoZero"/>
        <c:auto val="1"/>
        <c:lblAlgn val="ctr"/>
        <c:lblOffset val="100"/>
        <c:noMultiLvlLbl val="0"/>
      </c:catAx>
      <c:valAx>
        <c:axId val="98451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44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2015 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574883496705765E-2"/>
          <c:y val="0.12649755914061231"/>
          <c:w val="0.30737586373131964"/>
          <c:h val="0.78495986047346744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124115841452022E-2"/>
                  <c:y val="-1.33555097056718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(3)'!$A$22:$A$30</c:f>
              <c:strCache>
                <c:ptCount val="9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Бусдаар гүйцэтгүүлсэн ажил үйлчилгээ, бусад зардал</c:v>
                </c:pt>
                <c:pt idx="6">
                  <c:v>Нийгмийн халамж үйлчилгээний зардал</c:v>
                </c:pt>
                <c:pt idx="7">
                  <c:v>Төрөөс иргэдэд үзүүлсэн бусад тэтгэмж, дэмжлэг, ажил олгогчийн урамшуулал</c:v>
                </c:pt>
                <c:pt idx="8">
                  <c:v>Хөрөнгө оруулалт</c:v>
                </c:pt>
              </c:strCache>
            </c:strRef>
          </c:cat>
          <c:val>
            <c:numRef>
              <c:f>'tosow (3)'!$E$22:$E$30</c:f>
              <c:numCache>
                <c:formatCode>General</c:formatCode>
                <c:ptCount val="9"/>
                <c:pt idx="0">
                  <c:v>60.8</c:v>
                </c:pt>
                <c:pt idx="1">
                  <c:v>6.4</c:v>
                </c:pt>
                <c:pt idx="2">
                  <c:v>10.3</c:v>
                </c:pt>
                <c:pt idx="3">
                  <c:v>1.1000000000000001</c:v>
                </c:pt>
                <c:pt idx="4">
                  <c:v>4.0999999999999996</c:v>
                </c:pt>
                <c:pt idx="5">
                  <c:v>1.1000000000000001</c:v>
                </c:pt>
                <c:pt idx="6">
                  <c:v>14.7</c:v>
                </c:pt>
                <c:pt idx="7">
                  <c:v>0.8</c:v>
                </c:pt>
                <c:pt idx="8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6897865445390757"/>
          <c:y val="0.12682483093522104"/>
          <c:w val="0.52761994750656172"/>
          <c:h val="0.768607555977326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</a:t>
            </a:r>
            <a:r>
              <a:rPr lang="mn-MN" sz="1200">
                <a:latin typeface="Arial" pitchFamily="34" charset="0"/>
                <a:cs typeface="Arial" pitchFamily="34" charset="0"/>
              </a:rPr>
              <a:t>рлого, тэрбум.төг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2011.I-II</c:v>
                </c:pt>
                <c:pt idx="1">
                  <c:v>2012.I-II</c:v>
                </c:pt>
                <c:pt idx="2">
                  <c:v>2013.I-II</c:v>
                </c:pt>
                <c:pt idx="3">
                  <c:v>2014.I-II</c:v>
                </c:pt>
                <c:pt idx="4">
                  <c:v>2015.I-II</c:v>
                </c:pt>
              </c:strCache>
            </c:strRef>
          </c:cat>
          <c:val>
            <c:numRef>
              <c:f>Sheet10!$B$5:$B$9</c:f>
              <c:numCache>
                <c:formatCode>0.0</c:formatCode>
                <c:ptCount val="5"/>
                <c:pt idx="0">
                  <c:v>1.3</c:v>
                </c:pt>
                <c:pt idx="1">
                  <c:v>0.9</c:v>
                </c:pt>
                <c:pt idx="2" formatCode="General">
                  <c:v>6.3</c:v>
                </c:pt>
                <c:pt idx="3">
                  <c:v>8.5</c:v>
                </c:pt>
                <c:pt idx="4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632256"/>
        <c:axId val="99663872"/>
      </c:barChart>
      <c:catAx>
        <c:axId val="99632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663872"/>
        <c:crosses val="autoZero"/>
        <c:auto val="1"/>
        <c:lblAlgn val="ctr"/>
        <c:lblOffset val="100"/>
        <c:noMultiLvlLbl val="0"/>
      </c:catAx>
      <c:valAx>
        <c:axId val="99663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963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з</a:t>
            </a:r>
            <a:r>
              <a:rPr lang="mn-MN" sz="1200">
                <a:latin typeface="Arial" pitchFamily="34" charset="0"/>
                <a:cs typeface="Arial" pitchFamily="34" charset="0"/>
              </a:rPr>
              <a:t>арлага, тэрбум.төг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081371374712807E-2"/>
          <c:y val="0.21558355205599322"/>
          <c:w val="0.93178294573643283"/>
          <c:h val="0.6370923009623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Sheet10!$C$4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2011.I-II</c:v>
                </c:pt>
                <c:pt idx="1">
                  <c:v>2012.I-II</c:v>
                </c:pt>
                <c:pt idx="2">
                  <c:v>2013.I-II</c:v>
                </c:pt>
                <c:pt idx="3">
                  <c:v>2014.I-II</c:v>
                </c:pt>
                <c:pt idx="4">
                  <c:v>2015.I-II</c:v>
                </c:pt>
              </c:strCache>
            </c:strRef>
          </c:cat>
          <c:val>
            <c:numRef>
              <c:f>Sheet10!$C$5:$C$9</c:f>
              <c:numCache>
                <c:formatCode>General</c:formatCode>
                <c:ptCount val="5"/>
                <c:pt idx="0" formatCode="0.0">
                  <c:v>0.70000000000000051</c:v>
                </c:pt>
                <c:pt idx="1">
                  <c:v>0.70000000000000051</c:v>
                </c:pt>
                <c:pt idx="2">
                  <c:v>5.0999999999999996</c:v>
                </c:pt>
                <c:pt idx="3" formatCode="0.0">
                  <c:v>7.9</c:v>
                </c:pt>
                <c:pt idx="4" formatCode="0.0">
                  <c:v>9.7000000000000011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713792"/>
        <c:axId val="99714944"/>
      </c:barChart>
      <c:catAx>
        <c:axId val="9971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714944"/>
        <c:crosses val="autoZero"/>
        <c:auto val="1"/>
        <c:lblAlgn val="ctr"/>
        <c:lblOffset val="100"/>
        <c:noMultiLvlLbl val="0"/>
      </c:catAx>
      <c:valAx>
        <c:axId val="997149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9713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2015 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574883496705765E-2"/>
          <c:y val="0.12649755914061231"/>
          <c:w val="0.30737586373131964"/>
          <c:h val="0.78495986047346744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124115841452022E-2"/>
                  <c:y val="-1.33555097056718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(3)'!$A$22:$A$30</c:f>
              <c:strCache>
                <c:ptCount val="9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Бусдаар гүйцэтгүүлсэн ажил үйлчилгээ, бусад зардал</c:v>
                </c:pt>
                <c:pt idx="6">
                  <c:v>Нийгмийн халамж үйлчилгээний зардал</c:v>
                </c:pt>
                <c:pt idx="7">
                  <c:v>Төрөөс иргэдэд үзүүлсэн бусад тэтгэмж, дэмжлэг, ажил олгогчийн урамшуулал</c:v>
                </c:pt>
                <c:pt idx="8">
                  <c:v>Хөрөнгө оруулалт</c:v>
                </c:pt>
              </c:strCache>
            </c:strRef>
          </c:cat>
          <c:val>
            <c:numRef>
              <c:f>'tosow (3)'!$E$22:$E$30</c:f>
              <c:numCache>
                <c:formatCode>General</c:formatCode>
                <c:ptCount val="9"/>
                <c:pt idx="0">
                  <c:v>60.8</c:v>
                </c:pt>
                <c:pt idx="1">
                  <c:v>6.4</c:v>
                </c:pt>
                <c:pt idx="2">
                  <c:v>10.3</c:v>
                </c:pt>
                <c:pt idx="3">
                  <c:v>1.1000000000000001</c:v>
                </c:pt>
                <c:pt idx="4">
                  <c:v>4.0999999999999996</c:v>
                </c:pt>
                <c:pt idx="5">
                  <c:v>1.1000000000000001</c:v>
                </c:pt>
                <c:pt idx="6">
                  <c:v>14.7</c:v>
                </c:pt>
                <c:pt idx="7">
                  <c:v>0.8</c:v>
                </c:pt>
                <c:pt idx="8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6897865445390757"/>
          <c:y val="0.12682483093522104"/>
          <c:w val="0.52761994750656172"/>
          <c:h val="0.768607555977326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</a:t>
            </a:r>
            <a:r>
              <a:rPr lang="mn-MN" sz="1200">
                <a:latin typeface="Arial" pitchFamily="34" charset="0"/>
                <a:cs typeface="Arial" pitchFamily="34" charset="0"/>
              </a:rPr>
              <a:t>рлого, тэрбум.төг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2011.I-II</c:v>
                </c:pt>
                <c:pt idx="1">
                  <c:v>2012.I-II</c:v>
                </c:pt>
                <c:pt idx="2">
                  <c:v>2013.I-II</c:v>
                </c:pt>
                <c:pt idx="3">
                  <c:v>2014.I-II</c:v>
                </c:pt>
                <c:pt idx="4">
                  <c:v>2015.I-II</c:v>
                </c:pt>
              </c:strCache>
            </c:strRef>
          </c:cat>
          <c:val>
            <c:numRef>
              <c:f>Sheet10!$B$5:$B$9</c:f>
              <c:numCache>
                <c:formatCode>0.0</c:formatCode>
                <c:ptCount val="5"/>
                <c:pt idx="0">
                  <c:v>1.3</c:v>
                </c:pt>
                <c:pt idx="1">
                  <c:v>0.9</c:v>
                </c:pt>
                <c:pt idx="2" formatCode="General">
                  <c:v>6.3</c:v>
                </c:pt>
                <c:pt idx="3">
                  <c:v>8.5</c:v>
                </c:pt>
                <c:pt idx="4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091776"/>
        <c:axId val="100127488"/>
      </c:barChart>
      <c:catAx>
        <c:axId val="10009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0127488"/>
        <c:crosses val="autoZero"/>
        <c:auto val="1"/>
        <c:lblAlgn val="ctr"/>
        <c:lblOffset val="100"/>
        <c:noMultiLvlLbl val="0"/>
      </c:catAx>
      <c:valAx>
        <c:axId val="1001274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0091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з</a:t>
            </a:r>
            <a:r>
              <a:rPr lang="mn-MN" sz="1200">
                <a:latin typeface="Arial" pitchFamily="34" charset="0"/>
                <a:cs typeface="Arial" pitchFamily="34" charset="0"/>
              </a:rPr>
              <a:t>арлага, тэрбум.төг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081371374712807E-2"/>
          <c:y val="0.21558355205599322"/>
          <c:w val="0.93178294573643283"/>
          <c:h val="0.6370923009623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Sheet10!$C$4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2011.I-II</c:v>
                </c:pt>
                <c:pt idx="1">
                  <c:v>2012.I-II</c:v>
                </c:pt>
                <c:pt idx="2">
                  <c:v>2013.I-II</c:v>
                </c:pt>
                <c:pt idx="3">
                  <c:v>2014.I-II</c:v>
                </c:pt>
                <c:pt idx="4">
                  <c:v>2015.I-II</c:v>
                </c:pt>
              </c:strCache>
            </c:strRef>
          </c:cat>
          <c:val>
            <c:numRef>
              <c:f>Sheet10!$C$5:$C$9</c:f>
              <c:numCache>
                <c:formatCode>General</c:formatCode>
                <c:ptCount val="5"/>
                <c:pt idx="0" formatCode="0.0">
                  <c:v>0.70000000000000051</c:v>
                </c:pt>
                <c:pt idx="1">
                  <c:v>0.70000000000000051</c:v>
                </c:pt>
                <c:pt idx="2">
                  <c:v>5.0999999999999996</c:v>
                </c:pt>
                <c:pt idx="3" formatCode="0.0">
                  <c:v>7.9</c:v>
                </c:pt>
                <c:pt idx="4" formatCode="0.0">
                  <c:v>9.7000000000000011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798464"/>
        <c:axId val="100801152"/>
      </c:barChart>
      <c:catAx>
        <c:axId val="10079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0801152"/>
        <c:crosses val="autoZero"/>
        <c:auto val="1"/>
        <c:lblAlgn val="ctr"/>
        <c:lblOffset val="100"/>
        <c:noMultiLvlLbl val="0"/>
      </c:catAx>
      <c:valAx>
        <c:axId val="1008011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079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'2'!$T$27:$Z$27</c:f>
              <c:strCache>
                <c:ptCount val="7"/>
                <c:pt idx="0">
                  <c:v>Боловсролгүй</c:v>
                </c:pt>
                <c:pt idx="1">
                  <c:v>Тусгай мэргэж-лийн дунд </c:v>
                </c:pt>
                <c:pt idx="2">
                  <c:v>Техник болон мэргэжлийн анхан шатны</c:v>
                </c:pt>
                <c:pt idx="3">
                  <c:v>Бага</c:v>
                </c:pt>
                <c:pt idx="4">
                  <c:v>Дээд </c:v>
                </c:pt>
                <c:pt idx="5">
                  <c:v>Суурь</c:v>
                </c:pt>
                <c:pt idx="6">
                  <c:v>Бүрэн дунд </c:v>
                </c:pt>
              </c:strCache>
            </c:strRef>
          </c:cat>
          <c:val>
            <c:numRef>
              <c:f>'2'!$T$28:$Z$28</c:f>
              <c:numCache>
                <c:formatCode>0.0%</c:formatCode>
                <c:ptCount val="7"/>
                <c:pt idx="0">
                  <c:v>9.7629009762900971E-3</c:v>
                </c:pt>
                <c:pt idx="1">
                  <c:v>2.5104602510460251E-2</c:v>
                </c:pt>
                <c:pt idx="2">
                  <c:v>4.4630404463040445E-2</c:v>
                </c:pt>
                <c:pt idx="3">
                  <c:v>5.4393305439330547E-2</c:v>
                </c:pt>
                <c:pt idx="4">
                  <c:v>0.15341701534170155</c:v>
                </c:pt>
                <c:pt idx="5">
                  <c:v>0.18967921896792189</c:v>
                </c:pt>
                <c:pt idx="6">
                  <c:v>0.52301255230125521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683840"/>
        <c:axId val="69685632"/>
      </c:barChart>
      <c:catAx>
        <c:axId val="6968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9685632"/>
        <c:crosses val="autoZero"/>
        <c:auto val="1"/>
        <c:lblAlgn val="ctr"/>
        <c:lblOffset val="100"/>
        <c:noMultiLvlLbl val="0"/>
      </c:catAx>
      <c:valAx>
        <c:axId val="696856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6968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Баяндэлгэр</c:v>
                </c:pt>
                <c:pt idx="1">
                  <c:v>Онгон</c:v>
                </c:pt>
                <c:pt idx="2">
                  <c:v>Сүхбаатар</c:v>
                </c:pt>
                <c:pt idx="3">
                  <c:v>Түмэнцогт</c:v>
                </c:pt>
                <c:pt idx="4">
                  <c:v>Халзан</c:v>
                </c:pt>
                <c:pt idx="5">
                  <c:v>Эрдэнэцагаан</c:v>
                </c:pt>
                <c:pt idx="6">
                  <c:v>Баруун-Урт</c:v>
                </c:pt>
                <c:pt idx="7">
                  <c:v>Дарьганга</c:v>
                </c:pt>
                <c:pt idx="8">
                  <c:v>Уулбаян</c:v>
                </c:pt>
                <c:pt idx="9">
                  <c:v>Наран</c:v>
                </c:pt>
                <c:pt idx="10">
                  <c:v>Түвшинширээ</c:v>
                </c:pt>
                <c:pt idx="11">
                  <c:v>Асгат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2'!$M$77:$M$89</c:f>
              <c:numCache>
                <c:formatCode>#\ 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49</c:v>
                </c:pt>
                <c:pt idx="8">
                  <c:v>55</c:v>
                </c:pt>
                <c:pt idx="9">
                  <c:v>65</c:v>
                </c:pt>
                <c:pt idx="10">
                  <c:v>68</c:v>
                </c:pt>
                <c:pt idx="11" formatCode="General">
                  <c:v>125</c:v>
                </c:pt>
                <c:pt idx="12">
                  <c:v>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106151296"/>
        <c:axId val="106157184"/>
      </c:barChart>
      <c:catAx>
        <c:axId val="10615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157184"/>
        <c:crosses val="autoZero"/>
        <c:auto val="1"/>
        <c:lblAlgn val="ctr"/>
        <c:lblOffset val="100"/>
        <c:noMultiLvlLbl val="0"/>
      </c:catAx>
      <c:valAx>
        <c:axId val="106157184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10615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2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'ХАА 1 2'!$N$102:$P$102</c:f>
              <c:numCache>
                <c:formatCode>###0</c:formatCode>
                <c:ptCount val="3"/>
                <c:pt idx="0">
                  <c:v>7217</c:v>
                </c:pt>
                <c:pt idx="1">
                  <c:v>3502</c:v>
                </c:pt>
                <c:pt idx="2">
                  <c:v>1315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09982848"/>
        <c:axId val="109984384"/>
      </c:barChart>
      <c:catAx>
        <c:axId val="1099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984384"/>
        <c:crosses val="autoZero"/>
        <c:auto val="1"/>
        <c:lblAlgn val="ctr"/>
        <c:lblOffset val="100"/>
        <c:noMultiLvlLbl val="0"/>
      </c:catAx>
      <c:valAx>
        <c:axId val="109984384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099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2 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22638888888888889"/>
          <c:w val="0.93888888888888988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2'!$M$121:$O$121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'ХАА 1 2'!$M$122:$O$122</c:f>
              <c:numCache>
                <c:formatCode>#\ ##0</c:formatCode>
                <c:ptCount val="3"/>
                <c:pt idx="0">
                  <c:v>13</c:v>
                </c:pt>
                <c:pt idx="1">
                  <c:v>2117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10119552"/>
        <c:axId val="110121344"/>
      </c:barChart>
      <c:catAx>
        <c:axId val="1101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121344"/>
        <c:crosses val="autoZero"/>
        <c:auto val="1"/>
        <c:lblAlgn val="ctr"/>
        <c:lblOffset val="100"/>
        <c:noMultiLvlLbl val="0"/>
      </c:catAx>
      <c:valAx>
        <c:axId val="110121344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1101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dirty="0"/>
              <a:t>Бүртгэлтэй ажилгүй иргэдийн тоо, жил бүрийн 2 дугаар сарын байдлаар </a:t>
            </a:r>
          </a:p>
        </c:rich>
      </c:tx>
      <c:layout>
        <c:manualLayout>
          <c:xMode val="edge"/>
          <c:yMode val="edge"/>
          <c:x val="0.17307201145311382"/>
          <c:y val="1.85185185185185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1337962962962964"/>
          <c:w val="0.96882748848742473"/>
          <c:h val="0.6884802420530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General</c:formatCode>
                <c:ptCount val="10"/>
                <c:pt idx="0">
                  <c:v>754</c:v>
                </c:pt>
                <c:pt idx="1">
                  <c:v>746</c:v>
                </c:pt>
                <c:pt idx="2">
                  <c:v>770</c:v>
                </c:pt>
                <c:pt idx="3">
                  <c:v>864</c:v>
                </c:pt>
                <c:pt idx="4">
                  <c:v>1122</c:v>
                </c:pt>
                <c:pt idx="5">
                  <c:v>993</c:v>
                </c:pt>
                <c:pt idx="6">
                  <c:v>892</c:v>
                </c:pt>
                <c:pt idx="7">
                  <c:v>835</c:v>
                </c:pt>
                <c:pt idx="8">
                  <c:v>664</c:v>
                </c:pt>
                <c:pt idx="9">
                  <c:v>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04583552"/>
        <c:axId val="104585088"/>
      </c:barChart>
      <c:catAx>
        <c:axId val="1045835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04585088"/>
        <c:crosses val="autoZero"/>
        <c:auto val="1"/>
        <c:lblAlgn val="ctr"/>
        <c:lblOffset val="100"/>
        <c:noMultiLvlLbl val="0"/>
      </c:catAx>
      <c:valAx>
        <c:axId val="104585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4583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mn-MN" sz="1200" baseline="0">
                <a:latin typeface="Arial" pitchFamily="34" charset="0"/>
              </a:rPr>
              <a:t>Эндсэн хүүхдийн тоо, эхний </a:t>
            </a:r>
            <a:r>
              <a:rPr lang="en-US" sz="1200" baseline="0">
                <a:latin typeface="Arial" pitchFamily="34" charset="0"/>
              </a:rPr>
              <a:t>2</a:t>
            </a:r>
            <a:r>
              <a:rPr lang="mn-MN" sz="1200" baseline="0">
                <a:latin typeface="Arial" pitchFamily="34" charset="0"/>
              </a:rPr>
              <a:t> сарын байдлаар</a:t>
            </a:r>
            <a:endParaRPr lang="en-US" sz="12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59"/>
          <c:w val="0.93888888888889044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2013.II</c:v>
                </c:pt>
                <c:pt idx="1">
                  <c:v>2014.II</c:v>
                </c:pt>
                <c:pt idx="2">
                  <c:v>2015.II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2013.II</c:v>
                </c:pt>
                <c:pt idx="1">
                  <c:v>2014.II</c:v>
                </c:pt>
                <c:pt idx="2">
                  <c:v>2015.II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90731264"/>
        <c:axId val="90732800"/>
      </c:barChart>
      <c:catAx>
        <c:axId val="907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732800"/>
        <c:crosses val="autoZero"/>
        <c:auto val="1"/>
        <c:lblAlgn val="ctr"/>
        <c:lblOffset val="100"/>
        <c:noMultiLvlLbl val="0"/>
      </c:catAx>
      <c:valAx>
        <c:axId val="907328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0731264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 baseline="0">
                <a:latin typeface="Arial" pitchFamily="34" charset="0"/>
              </a:defRPr>
            </a:pPr>
            <a:r>
              <a:rPr lang="mn-MN" sz="12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200" baseline="0" dirty="0" smtClean="0">
                <a:latin typeface="Arial" pitchFamily="34" charset="0"/>
              </a:rPr>
              <a:t>2</a:t>
            </a:r>
            <a:r>
              <a:rPr lang="mn-MN" sz="1200" baseline="0" dirty="0" smtClean="0">
                <a:latin typeface="Arial" pitchFamily="34" charset="0"/>
              </a:rPr>
              <a:t> </a:t>
            </a:r>
            <a:r>
              <a:rPr lang="mn-MN" sz="1200" baseline="0" dirty="0">
                <a:latin typeface="Arial" pitchFamily="34" charset="0"/>
              </a:rPr>
              <a:t>сарын байдлаар</a:t>
            </a:r>
            <a:endParaRPr lang="en-US" sz="12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61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044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2013.II</c:v>
                </c:pt>
                <c:pt idx="1">
                  <c:v>2014.II</c:v>
                </c:pt>
                <c:pt idx="2">
                  <c:v>2015.II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172</c:v>
                </c:pt>
                <c:pt idx="1">
                  <c:v>201</c:v>
                </c:pt>
                <c:pt idx="2">
                  <c:v>227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2013.II</c:v>
                </c:pt>
                <c:pt idx="1">
                  <c:v>2014.II</c:v>
                </c:pt>
                <c:pt idx="2">
                  <c:v>2015.II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174</c:v>
                </c:pt>
                <c:pt idx="1">
                  <c:v>199</c:v>
                </c:pt>
                <c:pt idx="2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90788992"/>
        <c:axId val="90790528"/>
      </c:barChart>
      <c:catAx>
        <c:axId val="907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790528"/>
        <c:crosses val="autoZero"/>
        <c:auto val="1"/>
        <c:lblAlgn val="ctr"/>
        <c:lblOffset val="100"/>
        <c:noMultiLvlLbl val="0"/>
      </c:catAx>
      <c:valAx>
        <c:axId val="907905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078899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2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5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63</c:v>
                </c:pt>
                <c:pt idx="1">
                  <c:v>69</c:v>
                </c:pt>
                <c:pt idx="2">
                  <c:v>79</c:v>
                </c:pt>
                <c:pt idx="3">
                  <c:v>104</c:v>
                </c:pt>
                <c:pt idx="4">
                  <c:v>107</c:v>
                </c:pt>
                <c:pt idx="5">
                  <c:v>88</c:v>
                </c:pt>
                <c:pt idx="6">
                  <c:v>96</c:v>
                </c:pt>
                <c:pt idx="7">
                  <c:v>114</c:v>
                </c:pt>
                <c:pt idx="8">
                  <c:v>304</c:v>
                </c:pt>
                <c:pt idx="9">
                  <c:v>97</c:v>
                </c:pt>
                <c:pt idx="10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90812416"/>
        <c:axId val="90813952"/>
      </c:barChart>
      <c:catAx>
        <c:axId val="908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813952"/>
        <c:crosses val="autoZero"/>
        <c:auto val="1"/>
        <c:lblAlgn val="ctr"/>
        <c:lblOffset val="100"/>
        <c:noMultiLvlLbl val="0"/>
      </c:catAx>
      <c:valAx>
        <c:axId val="908139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0812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2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74"/>
          <c:y val="2.77777777777778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18</c:v>
                </c:pt>
                <c:pt idx="1">
                  <c:v>32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638336"/>
        <c:axId val="104639872"/>
      </c:barChart>
      <c:catAx>
        <c:axId val="1046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639872"/>
        <c:crosses val="autoZero"/>
        <c:auto val="1"/>
        <c:lblAlgn val="ctr"/>
        <c:lblOffset val="100"/>
        <c:noMultiLvlLbl val="0"/>
      </c:catAx>
      <c:valAx>
        <c:axId val="104639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63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эхний 2 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9.9</c:v>
                </c:pt>
                <c:pt idx="1">
                  <c:v>71.2</c:v>
                </c:pt>
                <c:pt idx="2">
                  <c:v>96.1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35.299999999999997</c:v>
                </c:pt>
                <c:pt idx="1">
                  <c:v>44.5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686720"/>
        <c:axId val="104688256"/>
      </c:barChart>
      <c:catAx>
        <c:axId val="1046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88256"/>
        <c:crosses val="autoZero"/>
        <c:auto val="1"/>
        <c:lblAlgn val="ctr"/>
        <c:lblOffset val="100"/>
        <c:noMultiLvlLbl val="0"/>
      </c:catAx>
      <c:valAx>
        <c:axId val="1046882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468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2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3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5E-2"/>
          <c:y val="0.18097222222222251"/>
          <c:w val="0.96882748848742473"/>
          <c:h val="0.72088764946048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General</c:formatCode>
                <c:ptCount val="10"/>
                <c:pt idx="0">
                  <c:v>36</c:v>
                </c:pt>
                <c:pt idx="1">
                  <c:v>40</c:v>
                </c:pt>
                <c:pt idx="2">
                  <c:v>28</c:v>
                </c:pt>
                <c:pt idx="3">
                  <c:v>37</c:v>
                </c:pt>
                <c:pt idx="4">
                  <c:v>25</c:v>
                </c:pt>
                <c:pt idx="5">
                  <c:v>22</c:v>
                </c:pt>
                <c:pt idx="6">
                  <c:v>34</c:v>
                </c:pt>
                <c:pt idx="7">
                  <c:v>53</c:v>
                </c:pt>
                <c:pt idx="8">
                  <c:v>78</c:v>
                </c:pt>
                <c:pt idx="9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05909632"/>
        <c:axId val="105915520"/>
      </c:barChart>
      <c:catAx>
        <c:axId val="105909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5915520"/>
        <c:crosses val="autoZero"/>
        <c:auto val="1"/>
        <c:lblAlgn val="ctr"/>
        <c:lblOffset val="100"/>
        <c:noMultiLvlLbl val="0"/>
      </c:catAx>
      <c:valAx>
        <c:axId val="105915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5909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089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50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9.jpeg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1676400"/>
            <a:ext cx="79835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4800600"/>
            <a:ext cx="801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31911"/>
              </p:ext>
            </p:extLst>
          </p:nvPr>
        </p:nvGraphicFramePr>
        <p:xfrm>
          <a:off x="1295400" y="14478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5035.6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5070.8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5020.2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4076.6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3485.9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133.9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929.8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124.2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9321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14917.8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12046.9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22761.5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13202.8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9990.0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20267.8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732.6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577.9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304..5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982.4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2189.2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9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2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164543"/>
              </p:ext>
            </p:extLst>
          </p:nvPr>
        </p:nvGraphicFramePr>
        <p:xfrm>
          <a:off x="664385" y="1636713"/>
          <a:ext cx="4269565" cy="24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138779"/>
              </p:ext>
            </p:extLst>
          </p:nvPr>
        </p:nvGraphicFramePr>
        <p:xfrm>
          <a:off x="5061469" y="1402301"/>
          <a:ext cx="3930131" cy="263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420142"/>
              </p:ext>
            </p:extLst>
          </p:nvPr>
        </p:nvGraphicFramePr>
        <p:xfrm>
          <a:off x="789603" y="4240212"/>
          <a:ext cx="8021994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87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685800" y="12954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2954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762000" y="4191000"/>
          <a:ext cx="752475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305752"/>
              </p:ext>
            </p:extLst>
          </p:nvPr>
        </p:nvGraphicFramePr>
        <p:xfrm>
          <a:off x="743469" y="1233488"/>
          <a:ext cx="4173537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01358"/>
              </p:ext>
            </p:extLst>
          </p:nvPr>
        </p:nvGraphicFramePr>
        <p:xfrm>
          <a:off x="5029200" y="1170992"/>
          <a:ext cx="3962400" cy="279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102664"/>
              </p:ext>
            </p:extLst>
          </p:nvPr>
        </p:nvGraphicFramePr>
        <p:xfrm>
          <a:off x="703263" y="4495800"/>
          <a:ext cx="8135937" cy="224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80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143000" y="1143001"/>
          <a:ext cx="73914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143000" y="4038600"/>
          <a:ext cx="73914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914400"/>
          <a:ext cx="7543799" cy="3215640"/>
        </p:xfrm>
        <a:graphic>
          <a:graphicData uri="http://schemas.openxmlformats.org/drawingml/2006/table">
            <a:tbl>
              <a:tblPr/>
              <a:tblGrid>
                <a:gridCol w="1276773"/>
                <a:gridCol w="1050569"/>
                <a:gridCol w="153247"/>
                <a:gridCol w="820253"/>
                <a:gridCol w="82521"/>
                <a:gridCol w="986998"/>
                <a:gridCol w="1203816"/>
                <a:gridCol w="765807"/>
                <a:gridCol w="240777"/>
                <a:gridCol w="963038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33 136.2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47 666.8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59 166.0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13012.1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16376.9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16 803.7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2 926.0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3 338.8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4 240.0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3697.9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4 058.0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2 540.8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4 345.8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5 309.9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1013.3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1120.0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1 188.5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11 959.4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20 229.0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26 651.3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8690.8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10125.4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11 114.5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r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.9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50 562.4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75 580.4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95 864.1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26414.1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31633.1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33 216.1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029200" y="4343400"/>
          <a:ext cx="36576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838200" y="43434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824282646"/>
              </p:ext>
            </p:extLst>
          </p:nvPr>
        </p:nvGraphicFramePr>
        <p:xfrm>
          <a:off x="1295400" y="990600"/>
          <a:ext cx="746760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56086"/>
              </p:ext>
            </p:extLst>
          </p:nvPr>
        </p:nvGraphicFramePr>
        <p:xfrm>
          <a:off x="1219200" y="3733800"/>
          <a:ext cx="350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36008"/>
              </p:ext>
            </p:extLst>
          </p:nvPr>
        </p:nvGraphicFramePr>
        <p:xfrm>
          <a:off x="4876800" y="3733800"/>
          <a:ext cx="3733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824282646"/>
              </p:ext>
            </p:extLst>
          </p:nvPr>
        </p:nvGraphicFramePr>
        <p:xfrm>
          <a:off x="1295400" y="990600"/>
          <a:ext cx="746760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56086"/>
              </p:ext>
            </p:extLst>
          </p:nvPr>
        </p:nvGraphicFramePr>
        <p:xfrm>
          <a:off x="1219200" y="3733800"/>
          <a:ext cx="350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36008"/>
              </p:ext>
            </p:extLst>
          </p:nvPr>
        </p:nvGraphicFramePr>
        <p:xfrm>
          <a:off x="4876800" y="3733800"/>
          <a:ext cx="3733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733800"/>
            <a:ext cx="4343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1999" y="1219200"/>
            <a:ext cx="0" cy="5334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541825"/>
              </p:ext>
            </p:extLst>
          </p:nvPr>
        </p:nvGraphicFramePr>
        <p:xfrm>
          <a:off x="703264" y="1182687"/>
          <a:ext cx="3627436" cy="54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06187"/>
              </p:ext>
            </p:extLst>
          </p:nvPr>
        </p:nvGraphicFramePr>
        <p:xfrm>
          <a:off x="4590660" y="1219200"/>
          <a:ext cx="4419600" cy="248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9" y="34925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415024"/>
              </p:ext>
            </p:extLst>
          </p:nvPr>
        </p:nvGraphicFramePr>
        <p:xfrm>
          <a:off x="4648199" y="3975100"/>
          <a:ext cx="4300375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10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577</Words>
  <Application>Microsoft Office PowerPoint</Application>
  <PresentationFormat>On-screen Show (4:3)</PresentationFormat>
  <Paragraphs>195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Altantsetseg_Ts</cp:lastModifiedBy>
  <cp:revision>83</cp:revision>
  <dcterms:created xsi:type="dcterms:W3CDTF">2006-08-16T00:00:00Z</dcterms:created>
  <dcterms:modified xsi:type="dcterms:W3CDTF">2015-04-10T09:40:11Z</dcterms:modified>
</cp:coreProperties>
</file>