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charts/colors6.xml" ContentType="application/vnd.ms-office.chartcolor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6.xml" ContentType="application/vnd.ms-office.chartstyl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charts/style4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62" r:id="rId3"/>
    <p:sldId id="295" r:id="rId4"/>
    <p:sldId id="287" r:id="rId5"/>
    <p:sldId id="288" r:id="rId6"/>
    <p:sldId id="296" r:id="rId7"/>
    <p:sldId id="270" r:id="rId8"/>
    <p:sldId id="271" r:id="rId9"/>
    <p:sldId id="297" r:id="rId10"/>
    <p:sldId id="298" r:id="rId11"/>
    <p:sldId id="277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27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8.xlsx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8sar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8sar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2014\taniltsuulga_2014\taniltsuulga_8-r%20sar\taniltsuulga_8-r%20sar%20azaa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2014\taniltsuulga_2014\taniltsuulga_8-r%20sar\taniltsuulga_8-r%20sar%20azaa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ZAA\My%20Documents\tusuw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2014\taniltsuulga_2014\taniltsuulga_8-r%20sar\taniltsuulga_8-r%20sar%20azaa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11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12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13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Worksheet14.xlsx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Office_Excel_Worksheet1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8sa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8sa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8sa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400" b="1">
                <a:latin typeface="Arial" panose="020B0604020202020204" pitchFamily="34" charset="0"/>
                <a:cs typeface="Arial" panose="020B0604020202020204" pitchFamily="34" charset="0"/>
              </a:rPr>
              <a:t>Бүртгэлтэй ажилгүй иргэдийн тоо,</a:t>
            </a:r>
            <a:r>
              <a:rPr lang="mn-MN" sz="1400" b="1" baseline="0">
                <a:latin typeface="Arial" panose="020B0604020202020204" pitchFamily="34" charset="0"/>
                <a:cs typeface="Arial" panose="020B0604020202020204" pitchFamily="34" charset="0"/>
              </a:rPr>
              <a:t> жил бүрийн 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400" b="1" baseline="0">
                <a:latin typeface="Arial" panose="020B0604020202020204" pitchFamily="34" charset="0"/>
                <a:cs typeface="Arial" panose="020B0604020202020204" pitchFamily="34" charset="0"/>
              </a:rPr>
              <a:t>эхний </a:t>
            </a:r>
            <a:r>
              <a:rPr lang="en-US" sz="1400" b="1" baseline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1400" b="1" baseline="0">
                <a:latin typeface="Arial" panose="020B0604020202020204" pitchFamily="34" charset="0"/>
                <a:cs typeface="Arial" panose="020B0604020202020204" pitchFamily="34" charset="0"/>
              </a:rPr>
              <a:t> дугаар сарын байдлаар 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8458723768126282"/>
          <c:y val="2.31481481481481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1.8420120439249035E-2"/>
          <c:y val="0.18097222222222231"/>
          <c:w val="0.96882748848742473"/>
          <c:h val="0.72088764946048434"/>
        </c:manualLayout>
      </c:layout>
      <c:barChart>
        <c:barDir val="col"/>
        <c:grouping val="clustered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slaid!$B$3:$S$3</c:f>
              <c:numCache>
                <c:formatCode>0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slaid!$B$4:$S$4</c:f>
              <c:numCache>
                <c:formatCode>0</c:formatCode>
                <c:ptCount val="18"/>
                <c:pt idx="0">
                  <c:v>1740</c:v>
                </c:pt>
                <c:pt idx="1">
                  <c:v>1652</c:v>
                </c:pt>
                <c:pt idx="2">
                  <c:v>1269</c:v>
                </c:pt>
                <c:pt idx="3">
                  <c:v>1031</c:v>
                </c:pt>
                <c:pt idx="4">
                  <c:v>819</c:v>
                </c:pt>
                <c:pt idx="5">
                  <c:v>629</c:v>
                </c:pt>
                <c:pt idx="6">
                  <c:v>506</c:v>
                </c:pt>
                <c:pt idx="7">
                  <c:v>701</c:v>
                </c:pt>
                <c:pt idx="8">
                  <c:v>699</c:v>
                </c:pt>
                <c:pt idx="9">
                  <c:v>964</c:v>
                </c:pt>
                <c:pt idx="10">
                  <c:v>784</c:v>
                </c:pt>
                <c:pt idx="11">
                  <c:v>1053</c:v>
                </c:pt>
                <c:pt idx="12">
                  <c:v>1295</c:v>
                </c:pt>
                <c:pt idx="13">
                  <c:v>1277</c:v>
                </c:pt>
                <c:pt idx="14">
                  <c:v>975</c:v>
                </c:pt>
                <c:pt idx="15">
                  <c:v>810</c:v>
                </c:pt>
                <c:pt idx="16" formatCode="General">
                  <c:v>903</c:v>
                </c:pt>
                <c:pt idx="17" formatCode="General">
                  <c:v>323</c:v>
                </c:pt>
              </c:numCache>
            </c:numRef>
          </c:val>
        </c:ser>
        <c:dLbls/>
        <c:gapWidth val="144"/>
        <c:overlap val="-27"/>
        <c:axId val="67729664"/>
        <c:axId val="83374080"/>
      </c:barChart>
      <c:catAx>
        <c:axId val="67729664"/>
        <c:scaling>
          <c:orientation val="minMax"/>
        </c:scaling>
        <c:axPos val="b"/>
        <c:numFmt formatCode="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3374080"/>
        <c:crosses val="autoZero"/>
        <c:auto val="1"/>
        <c:lblAlgn val="ctr"/>
        <c:lblOffset val="100"/>
      </c:catAx>
      <c:valAx>
        <c:axId val="833740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tickLblPos val="nextTo"/>
        <c:crossAx val="677296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/>
            </a:pPr>
            <a:r>
              <a:rPr lang="mn-MN" sz="1200" dirty="0" smtClean="0"/>
              <a:t>Сэжигтэн</a:t>
            </a:r>
            <a:r>
              <a:rPr lang="mn-MN" sz="1200" baseline="0" dirty="0" smtClean="0"/>
              <a:t> яллагчдын тоо, сумдаар, 2014 оны 8 сарын байдлаар</a:t>
            </a:r>
            <a:endParaRPr lang="en-US" sz="1200" dirty="0"/>
          </a:p>
        </c:rich>
      </c:tx>
      <c:layout>
        <c:manualLayout>
          <c:xMode val="edge"/>
          <c:yMode val="edge"/>
          <c:x val="0.1615886029710204"/>
          <c:y val="2.531347072100595E-2"/>
        </c:manualLayout>
      </c:layout>
    </c:title>
    <c:plotArea>
      <c:layout>
        <c:manualLayout>
          <c:layoutTarget val="inner"/>
          <c:xMode val="edge"/>
          <c:yMode val="edge"/>
          <c:x val="0.2997438918243826"/>
          <c:y val="0.15504214650102446"/>
          <c:w val="0.65954805022389484"/>
          <c:h val="0.81927652539275053"/>
        </c:manualLayout>
      </c:layout>
      <c:barChart>
        <c:barDir val="bar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hereg1 (2)'!$B$133:$B$145</c:f>
              <c:strCache>
                <c:ptCount val="13"/>
                <c:pt idx="0">
                  <c:v>Түвшинширээ</c:v>
                </c:pt>
                <c:pt idx="1">
                  <c:v>Халзан</c:v>
                </c:pt>
                <c:pt idx="2">
                  <c:v>Түмэнцогт</c:v>
                </c:pt>
                <c:pt idx="3">
                  <c:v>Баяндэлгэр</c:v>
                </c:pt>
                <c:pt idx="4">
                  <c:v>Наран</c:v>
                </c:pt>
                <c:pt idx="5">
                  <c:v>Дарьганга</c:v>
                </c:pt>
                <c:pt idx="6">
                  <c:v>Сүхбаатар</c:v>
                </c:pt>
                <c:pt idx="7">
                  <c:v>Онгон</c:v>
                </c:pt>
                <c:pt idx="8">
                  <c:v>Асгат</c:v>
                </c:pt>
                <c:pt idx="9">
                  <c:v>Уулбаян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hereg1 (2)'!$C$133:$C$145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6</c:v>
                </c:pt>
                <c:pt idx="9">
                  <c:v>10</c:v>
                </c:pt>
                <c:pt idx="10">
                  <c:v>12</c:v>
                </c:pt>
                <c:pt idx="11">
                  <c:v>30</c:v>
                </c:pt>
                <c:pt idx="12">
                  <c:v>126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'gemt hereg1 (2)'!#REF!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</c:extLst>
        </c:ser>
        <c:dLbls/>
        <c:gapWidth val="89"/>
        <c:axId val="89563136"/>
        <c:axId val="89564672"/>
      </c:barChart>
      <c:catAx>
        <c:axId val="89563136"/>
        <c:scaling>
          <c:orientation val="minMax"/>
        </c:scaling>
        <c:axPos val="l"/>
        <c:numFmt formatCode="General" sourceLinked="0"/>
        <c:tickLblPos val="nextTo"/>
        <c:crossAx val="89564672"/>
        <c:crosses val="autoZero"/>
        <c:auto val="1"/>
        <c:lblAlgn val="ctr"/>
        <c:lblOffset val="100"/>
      </c:catAx>
      <c:valAx>
        <c:axId val="89564672"/>
        <c:scaling>
          <c:orientation val="minMax"/>
        </c:scaling>
        <c:delete val="1"/>
        <c:axPos val="b"/>
        <c:numFmt formatCode="General" sourceLinked="1"/>
        <c:tickLblPos val="nextTo"/>
        <c:crossAx val="89563136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/>
            </a:pPr>
            <a:r>
              <a:rPr lang="mn-MN" sz="1200" b="1" dirty="0"/>
              <a:t>Сэжигтэн</a:t>
            </a:r>
            <a:r>
              <a:rPr lang="mn-MN" sz="1200" b="1" baseline="0" dirty="0"/>
              <a:t> яллагдагчдын </a:t>
            </a:r>
            <a:r>
              <a:rPr lang="mn-MN" sz="1200" b="1" baseline="0" dirty="0" smtClean="0"/>
              <a:t>тоо, жил бүрийн эхний 8 сарын байдлаар</a:t>
            </a:r>
            <a:endParaRPr lang="en-US" sz="1200" b="1" dirty="0"/>
          </a:p>
        </c:rich>
      </c:tx>
      <c:layout>
        <c:manualLayout>
          <c:xMode val="edge"/>
          <c:yMode val="edge"/>
          <c:x val="0.1880238845144358"/>
          <c:y val="4.8614548181477299E-2"/>
        </c:manualLayout>
      </c:layout>
      <c:overlay val="1"/>
    </c:title>
    <c:plotArea>
      <c:layout>
        <c:manualLayout>
          <c:layoutTarget val="inner"/>
          <c:xMode val="edge"/>
          <c:yMode val="edge"/>
          <c:x val="4.7464829396325466E-2"/>
          <c:y val="0.37470191226096755"/>
          <c:w val="0.90507011866235154"/>
          <c:h val="0.4458086461165448"/>
        </c:manualLayout>
      </c:layout>
      <c:barChart>
        <c:barDir val="col"/>
        <c:grouping val="clustered"/>
        <c:ser>
          <c:idx val="0"/>
          <c:order val="0"/>
          <c:tx>
            <c:strRef>
              <c:f>'gemt hereg1 (2)'!$B$123</c:f>
              <c:strCache>
                <c:ptCount val="1"/>
                <c:pt idx="0">
                  <c:v>Бүгд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hereg1 (2)'!$C$122:$E$122</c:f>
              <c:strCache>
                <c:ptCount val="3"/>
                <c:pt idx="0">
                  <c:v>2012.I-VIII</c:v>
                </c:pt>
                <c:pt idx="1">
                  <c:v>2013.I-VIII</c:v>
                </c:pt>
                <c:pt idx="2">
                  <c:v>2014.I-VIII</c:v>
                </c:pt>
              </c:strCache>
            </c:strRef>
          </c:cat>
          <c:val>
            <c:numRef>
              <c:f>'gemt hereg1 (2)'!$C$123:$E$123</c:f>
              <c:numCache>
                <c:formatCode>General</c:formatCode>
                <c:ptCount val="3"/>
                <c:pt idx="0">
                  <c:v>127</c:v>
                </c:pt>
                <c:pt idx="1">
                  <c:v>182</c:v>
                </c:pt>
                <c:pt idx="2">
                  <c:v>210</c:v>
                </c:pt>
              </c:numCache>
            </c:numRef>
          </c:val>
        </c:ser>
        <c:dLbls>
          <c:showVal val="1"/>
        </c:dLbls>
        <c:gapWidth val="75"/>
        <c:overlap val="-23"/>
        <c:axId val="90010752"/>
        <c:axId val="90012288"/>
      </c:barChart>
      <c:catAx>
        <c:axId val="900107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0012288"/>
        <c:crosses val="autoZero"/>
        <c:auto val="1"/>
        <c:lblAlgn val="ctr"/>
        <c:lblOffset val="100"/>
      </c:catAx>
      <c:valAx>
        <c:axId val="90012288"/>
        <c:scaling>
          <c:orientation val="minMax"/>
        </c:scaling>
        <c:delete val="1"/>
        <c:axPos val="l"/>
        <c:numFmt formatCode="General" sourceLinked="1"/>
        <c:tickLblPos val="none"/>
        <c:crossAx val="90010752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en-US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300"/>
            </a:pPr>
            <a:r>
              <a:rPr lang="mn-MN" sz="1300" dirty="0"/>
              <a:t>Гэмт</a:t>
            </a:r>
            <a:r>
              <a:rPr lang="mn-MN" sz="1300" baseline="0" dirty="0"/>
              <a:t> хэргийн тоо, </a:t>
            </a:r>
            <a:r>
              <a:rPr lang="mn-MN" sz="1300" baseline="0" dirty="0" smtClean="0"/>
              <a:t>сумдаар, жил бүрийн эхний 8 сарын байдлаар</a:t>
            </a:r>
            <a:endParaRPr lang="en-US" sz="1300" dirty="0"/>
          </a:p>
        </c:rich>
      </c:tx>
      <c:layout>
        <c:manualLayout>
          <c:xMode val="edge"/>
          <c:yMode val="edge"/>
          <c:x val="0.1615886029710204"/>
          <c:y val="2.531347072100595E-2"/>
        </c:manualLayout>
      </c:layout>
    </c:title>
    <c:plotArea>
      <c:layout/>
      <c:barChart>
        <c:barDir val="bar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hereg1 (2)'!$B$133:$B$145</c:f>
              <c:strCache>
                <c:ptCount val="13"/>
                <c:pt idx="0">
                  <c:v>Түвшинширээ</c:v>
                </c:pt>
                <c:pt idx="1">
                  <c:v>Халзан</c:v>
                </c:pt>
                <c:pt idx="2">
                  <c:v>Түмэнцогт</c:v>
                </c:pt>
                <c:pt idx="3">
                  <c:v>Баяндэлгэр</c:v>
                </c:pt>
                <c:pt idx="4">
                  <c:v>Наран</c:v>
                </c:pt>
                <c:pt idx="5">
                  <c:v>Онгон</c:v>
                </c:pt>
                <c:pt idx="6">
                  <c:v>Дарьганга</c:v>
                </c:pt>
                <c:pt idx="7">
                  <c:v>Асгат</c:v>
                </c:pt>
                <c:pt idx="8">
                  <c:v>Сүхбаатар</c:v>
                </c:pt>
                <c:pt idx="9">
                  <c:v>Уулбаян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hereg1 (2)'!$C$133:$C$145</c:f>
              <c:numCache>
                <c:formatCode>General</c:formatCode>
                <c:ptCount val="13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9</c:v>
                </c:pt>
                <c:pt idx="9">
                  <c:v>9</c:v>
                </c:pt>
                <c:pt idx="10">
                  <c:v>15</c:v>
                </c:pt>
                <c:pt idx="11">
                  <c:v>31</c:v>
                </c:pt>
                <c:pt idx="12">
                  <c:v>119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'gemt hereg1 (2)'!#REF!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</c:extLst>
        </c:ser>
        <c:dLbls/>
        <c:gapWidth val="84"/>
        <c:axId val="90040576"/>
        <c:axId val="93044736"/>
      </c:barChart>
      <c:catAx>
        <c:axId val="90040576"/>
        <c:scaling>
          <c:orientation val="minMax"/>
        </c:scaling>
        <c:axPos val="l"/>
        <c:numFmt formatCode="General" sourceLinked="0"/>
        <c:tickLblPos val="nextTo"/>
        <c:crossAx val="93044736"/>
        <c:crosses val="autoZero"/>
        <c:auto val="1"/>
        <c:lblAlgn val="ctr"/>
        <c:lblOffset val="100"/>
      </c:catAx>
      <c:valAx>
        <c:axId val="93044736"/>
        <c:scaling>
          <c:orientation val="minMax"/>
        </c:scaling>
        <c:delete val="1"/>
        <c:axPos val="b"/>
        <c:numFmt formatCode="General" sourceLinked="1"/>
        <c:tickLblPos val="nextTo"/>
        <c:crossAx val="90040576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 algn="r">
              <a:defRPr/>
            </a:pPr>
            <a:r>
              <a:rPr lang="mn-MN" sz="1200">
                <a:latin typeface="Arial" pitchFamily="34" charset="0"/>
                <a:cs typeface="Arial" pitchFamily="34" charset="0"/>
              </a:rPr>
              <a:t>Хэрэглээний үнийн индекс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aseline="0">
                <a:latin typeface="Arial" pitchFamily="34" charset="0"/>
                <a:cs typeface="Arial" pitchFamily="34" charset="0"/>
              </a:rPr>
              <a:t>                                                                   (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өмнөх оны 12 сар</a:t>
            </a:r>
            <a:r>
              <a:rPr lang="en-US" sz="1200" baseline="0">
                <a:latin typeface="Arial" pitchFamily="34" charset="0"/>
                <a:cs typeface="Arial" pitchFamily="34" charset="0"/>
              </a:rPr>
              <a:t>=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100</a:t>
            </a:r>
            <a:r>
              <a:rPr lang="en-US" sz="1200" baseline="0">
                <a:latin typeface="Arial" pitchFamily="34" charset="0"/>
                <a:cs typeface="Arial" pitchFamily="34" charset="0"/>
              </a:rPr>
              <a:t>%)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36044638524988259"/>
          <c:y val="2.3148148148148147E-2"/>
        </c:manualLayout>
      </c:layout>
    </c:title>
    <c:plotArea>
      <c:layout>
        <c:manualLayout>
          <c:layoutTarget val="inner"/>
          <c:xMode val="edge"/>
          <c:yMode val="edge"/>
          <c:x val="6.3048669134698782E-2"/>
          <c:y val="0.15697944006999279"/>
          <c:w val="0.79674754629470745"/>
          <c:h val="0.6926461796442116"/>
        </c:manualLayout>
      </c:layout>
      <c:lineChart>
        <c:grouping val="standard"/>
        <c:ser>
          <c:idx val="0"/>
          <c:order val="0"/>
          <c:tx>
            <c:v>2012</c:v>
          </c:tx>
          <c:dLbls>
            <c:dLbl>
              <c:idx val="0"/>
              <c:layout>
                <c:manualLayout>
                  <c:x val="-3.8816108685104503E-2"/>
                  <c:y val="-5.55555555555554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756914119359514E-2"/>
                  <c:y val="-5.09259259259259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579330422125177E-2"/>
                  <c:y val="-4.16666666666666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816108685104517E-2"/>
                  <c:y val="-5.55555555555554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2697719553614823E-2"/>
                  <c:y val="-4.62962962962965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579330422125177E-2"/>
                  <c:y val="-5.09259259259259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8816108685104406E-2"/>
                  <c:y val="9.259259259259300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4638524987870104E-2"/>
                  <c:y val="-6.944444444444443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6579330422125177E-2"/>
                  <c:y val="-6.481481481481522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6579330422125177E-2"/>
                  <c:y val="-5.55555555555554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0756914119359534E-2"/>
                  <c:y val="-7.40740740740740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4934497816593885E-2"/>
                  <c:y val="-6.944444444444450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'une1'!$Q$4:$Q$15</c:f>
              <c:numCache>
                <c:formatCode>General</c:formatCode>
                <c:ptCount val="12"/>
                <c:pt idx="0">
                  <c:v>102.5</c:v>
                </c:pt>
                <c:pt idx="1">
                  <c:v>103.1</c:v>
                </c:pt>
                <c:pt idx="2" formatCode="0.0">
                  <c:v>105</c:v>
                </c:pt>
                <c:pt idx="3">
                  <c:v>105.5</c:v>
                </c:pt>
                <c:pt idx="4">
                  <c:v>105.7</c:v>
                </c:pt>
                <c:pt idx="5">
                  <c:v>106.2</c:v>
                </c:pt>
                <c:pt idx="6">
                  <c:v>105.7</c:v>
                </c:pt>
                <c:pt idx="7">
                  <c:v>105.7</c:v>
                </c:pt>
                <c:pt idx="8">
                  <c:v>107.5</c:v>
                </c:pt>
                <c:pt idx="9">
                  <c:v>108.9</c:v>
                </c:pt>
                <c:pt idx="10">
                  <c:v>109.5</c:v>
                </c:pt>
                <c:pt idx="11">
                  <c:v>109.9</c:v>
                </c:pt>
              </c:numCache>
            </c:numRef>
          </c:val>
        </c:ser>
        <c:ser>
          <c:idx val="1"/>
          <c:order val="1"/>
          <c:tx>
            <c:v>2013</c:v>
          </c:tx>
          <c:dLbls>
            <c:dLbl>
              <c:idx val="0"/>
              <c:layout>
                <c:manualLayout>
                  <c:x val="-3.6875303250849367E-2"/>
                  <c:y val="6.018518518518508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756914119359514E-2"/>
                  <c:y val="6.01851851851851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934497816593885E-2"/>
                  <c:y val="6.01851851851851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875303250849381E-2"/>
                  <c:y val="6.018518518518526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875303250849381E-2"/>
                  <c:y val="5.55555555555554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8816108685104517E-2"/>
                  <c:y val="6.01851851851851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299369238233868E-2"/>
                  <c:y val="5.55555555555554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1052886948083541E-2"/>
                  <c:y val="5.55555555555554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9112081513828238E-2"/>
                  <c:y val="6.944444444444450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4934497816593885E-2"/>
                  <c:y val="6.944444444444450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299369238233868E-2"/>
                  <c:y val="6.944444444444450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717127607957337E-2"/>
                  <c:y val="6.481481481481522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'une1'!$R$4:$R$15</c:f>
              <c:numCache>
                <c:formatCode>General</c:formatCode>
                <c:ptCount val="12"/>
                <c:pt idx="0">
                  <c:v>100.9</c:v>
                </c:pt>
                <c:pt idx="1">
                  <c:v>101.4</c:v>
                </c:pt>
                <c:pt idx="2">
                  <c:v>101.7</c:v>
                </c:pt>
                <c:pt idx="3">
                  <c:v>102.8</c:v>
                </c:pt>
                <c:pt idx="4">
                  <c:v>103.7</c:v>
                </c:pt>
                <c:pt idx="5">
                  <c:v>103.8</c:v>
                </c:pt>
                <c:pt idx="6" formatCode="0.0">
                  <c:v>104</c:v>
                </c:pt>
                <c:pt idx="7">
                  <c:v>105.5</c:v>
                </c:pt>
                <c:pt idx="8">
                  <c:v>107.2</c:v>
                </c:pt>
                <c:pt idx="9">
                  <c:v>108.3</c:v>
                </c:pt>
                <c:pt idx="10">
                  <c:v>109.6</c:v>
                </c:pt>
                <c:pt idx="11">
                  <c:v>110.1</c:v>
                </c:pt>
              </c:numCache>
            </c:numRef>
          </c:val>
        </c:ser>
        <c:ser>
          <c:idx val="2"/>
          <c:order val="2"/>
          <c:tx>
            <c:v>2014</c:v>
          </c:tx>
          <c:dLbls>
            <c:dLbl>
              <c:idx val="0"/>
              <c:layout>
                <c:manualLayout>
                  <c:x val="-4.2697719553614823E-2"/>
                  <c:y val="3.240740740740764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408054342552326E-3"/>
                  <c:y val="4.62962962962965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134885977680738E-2"/>
                  <c:y val="2.314778361038202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6875303250849228E-2"/>
                  <c:y val="-3.240740740740748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4934497816593815E-2"/>
                  <c:y val="-5.55555555555554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'une1'!$S$4:$S$15</c:f>
              <c:numCache>
                <c:formatCode>General</c:formatCode>
                <c:ptCount val="12"/>
                <c:pt idx="0" formatCode="0.0">
                  <c:v>102</c:v>
                </c:pt>
                <c:pt idx="1">
                  <c:v>102.7</c:v>
                </c:pt>
                <c:pt idx="2">
                  <c:v>103.5</c:v>
                </c:pt>
                <c:pt idx="3">
                  <c:v>104.9</c:v>
                </c:pt>
                <c:pt idx="4">
                  <c:v>105.2</c:v>
                </c:pt>
                <c:pt idx="5">
                  <c:v>106.5</c:v>
                </c:pt>
                <c:pt idx="6">
                  <c:v>107.5</c:v>
                </c:pt>
                <c:pt idx="7">
                  <c:v>108.5</c:v>
                </c:pt>
              </c:numCache>
            </c:numRef>
          </c:val>
        </c:ser>
        <c:dLbls/>
        <c:marker val="1"/>
        <c:axId val="50969600"/>
        <c:axId val="51020544"/>
      </c:lineChart>
      <c:catAx>
        <c:axId val="5096960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1020544"/>
        <c:crosses val="autoZero"/>
        <c:auto val="1"/>
        <c:lblAlgn val="ctr"/>
        <c:lblOffset val="100"/>
      </c:catAx>
      <c:valAx>
        <c:axId val="51020544"/>
        <c:scaling>
          <c:orientation val="minMax"/>
          <c:max val="112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0969600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ln>
      <a:solidFill>
        <a:schemeClr val="bg1"/>
      </a:solidFill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title>
      <c:tx>
        <c:rich>
          <a:bodyPr/>
          <a:lstStyle/>
          <a:p>
            <a:pPr>
              <a:defRPr/>
            </a:pPr>
            <a:r>
              <a:rPr lang="mn-MN" sz="1100">
                <a:latin typeface="Arial" pitchFamily="34" charset="0"/>
                <a:cs typeface="Arial" pitchFamily="34" charset="0"/>
              </a:rPr>
              <a:t>Хэрэглээний бараа үйлчилгээний үнийн өөрчлөлтийн хувь, аймгаар 2014 оны </a:t>
            </a:r>
            <a:r>
              <a:rPr lang="en-US" sz="1100">
                <a:latin typeface="Arial" pitchFamily="34" charset="0"/>
                <a:cs typeface="Arial" pitchFamily="34" charset="0"/>
              </a:rPr>
              <a:t>8</a:t>
            </a:r>
            <a:r>
              <a:rPr lang="mn-MN" sz="1100">
                <a:latin typeface="Arial" pitchFamily="34" charset="0"/>
                <a:cs typeface="Arial" pitchFamily="34" charset="0"/>
              </a:rPr>
              <a:t>-р сард</a:t>
            </a:r>
            <a:r>
              <a:rPr lang="en-US" sz="1100">
                <a:latin typeface="Arial" pitchFamily="34" charset="0"/>
                <a:cs typeface="Arial" pitchFamily="34" charset="0"/>
              </a:rPr>
              <a:t> (</a:t>
            </a:r>
            <a:r>
              <a:rPr lang="mn-MN" sz="1100">
                <a:latin typeface="Arial" pitchFamily="34" charset="0"/>
                <a:cs typeface="Arial" pitchFamily="34" charset="0"/>
              </a:rPr>
              <a:t>өмнөх</a:t>
            </a:r>
            <a:r>
              <a:rPr lang="mn-MN" sz="1100" baseline="0">
                <a:latin typeface="Arial" pitchFamily="34" charset="0"/>
                <a:cs typeface="Arial" pitchFamily="34" charset="0"/>
              </a:rPr>
              <a:t> сар</a:t>
            </a:r>
            <a:r>
              <a:rPr lang="en-US" sz="1100" baseline="0">
                <a:latin typeface="Arial" pitchFamily="34" charset="0"/>
                <a:cs typeface="Arial" pitchFamily="34" charset="0"/>
              </a:rPr>
              <a:t>=100%</a:t>
            </a:r>
            <a:r>
              <a:rPr lang="en-US" sz="1100">
                <a:latin typeface="Arial" pitchFamily="34" charset="0"/>
                <a:cs typeface="Arial" pitchFamily="34" charset="0"/>
              </a:rPr>
              <a:t>)</a:t>
            </a:r>
            <a:r>
              <a:rPr lang="mn-MN" sz="1100">
                <a:latin typeface="Arial" pitchFamily="34" charset="0"/>
                <a:cs typeface="Arial" pitchFamily="34" charset="0"/>
              </a:rPr>
              <a:t> </a:t>
            </a:r>
            <a:endParaRPr lang="en-US" sz="110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0460673602485659"/>
          <c:y val="1.8518518518518583E-2"/>
        </c:manualLayout>
      </c:layout>
    </c:title>
    <c:plotArea>
      <c:layout>
        <c:manualLayout>
          <c:layoutTarget val="inner"/>
          <c:xMode val="edge"/>
          <c:yMode val="edge"/>
          <c:x val="7.9591599530521903E-2"/>
          <c:y val="0.22400787401574787"/>
          <c:w val="0.82550345461520669"/>
          <c:h val="0.73935185185185182"/>
        </c:manualLayout>
      </c:layout>
      <c:barChart>
        <c:barDir val="col"/>
        <c:grouping val="clustered"/>
        <c:ser>
          <c:idx val="0"/>
          <c:order val="0"/>
          <c:tx>
            <c:v>Хувь</c:v>
          </c:tx>
          <c:dLbls>
            <c:dLbl>
              <c:idx val="0"/>
              <c:layout>
                <c:manualLayout>
                  <c:x val="8.8437634093337702E-18"/>
                  <c:y val="0.111111111111111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3.240740740740749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16666666666666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295706705258107E-3"/>
                  <c:y val="-5.55555555555554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295706705258107E-3"/>
                  <c:y val="-5.09255613881597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0.1157407407407408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'une1'!$A$2:$A$22</c:f>
              <c:strCache>
                <c:ptCount val="21"/>
                <c:pt idx="0">
                  <c:v>ДА</c:v>
                </c:pt>
                <c:pt idx="1">
                  <c:v>ГО</c:v>
                </c:pt>
                <c:pt idx="2">
                  <c:v>ДУ</c:v>
                </c:pt>
                <c:pt idx="3">
                  <c:v>ХЭ</c:v>
                </c:pt>
                <c:pt idx="4">
                  <c:v>ӨМ</c:v>
                </c:pt>
                <c:pt idx="5">
                  <c:v>БӨ</c:v>
                </c:pt>
                <c:pt idx="6">
                  <c:v>ГС</c:v>
                </c:pt>
                <c:pt idx="7">
                  <c:v>ХО</c:v>
                </c:pt>
                <c:pt idx="8">
                  <c:v>ДД</c:v>
                </c:pt>
                <c:pt idx="9">
                  <c:v>ТӨ</c:v>
                </c:pt>
                <c:pt idx="10">
                  <c:v>ХӨ</c:v>
                </c:pt>
                <c:pt idx="11">
                  <c:v>БХ</c:v>
                </c:pt>
                <c:pt idx="12">
                  <c:v>АР</c:v>
                </c:pt>
                <c:pt idx="13">
                  <c:v>ДО</c:v>
                </c:pt>
                <c:pt idx="14">
                  <c:v>УВ</c:v>
                </c:pt>
                <c:pt idx="15">
                  <c:v>СҮ</c:v>
                </c:pt>
                <c:pt idx="16">
                  <c:v>СЭ</c:v>
                </c:pt>
                <c:pt idx="17">
                  <c:v>ОР</c:v>
                </c:pt>
                <c:pt idx="18">
                  <c:v>ӨВ</c:v>
                </c:pt>
                <c:pt idx="19">
                  <c:v>БУ</c:v>
                </c:pt>
                <c:pt idx="20">
                  <c:v>ЗА</c:v>
                </c:pt>
              </c:strCache>
            </c:strRef>
          </c:cat>
          <c:val>
            <c:numRef>
              <c:f>'une1'!$B$2:$B$22</c:f>
              <c:numCache>
                <c:formatCode>General</c:formatCode>
                <c:ptCount val="21"/>
                <c:pt idx="0" formatCode="0.0">
                  <c:v>-0.1</c:v>
                </c:pt>
                <c:pt idx="1">
                  <c:v>-0.8</c:v>
                </c:pt>
                <c:pt idx="2">
                  <c:v>-0.2</c:v>
                </c:pt>
                <c:pt idx="3">
                  <c:v>1.9000000000000001</c:v>
                </c:pt>
                <c:pt idx="4">
                  <c:v>0.30000000000000032</c:v>
                </c:pt>
                <c:pt idx="5">
                  <c:v>-0.70000000000000062</c:v>
                </c:pt>
                <c:pt idx="6">
                  <c:v>-0.2</c:v>
                </c:pt>
                <c:pt idx="7">
                  <c:v>-1.6</c:v>
                </c:pt>
                <c:pt idx="8">
                  <c:v>0.60000000000000064</c:v>
                </c:pt>
                <c:pt idx="9">
                  <c:v>0</c:v>
                </c:pt>
                <c:pt idx="10" formatCode="0.0">
                  <c:v>0.9</c:v>
                </c:pt>
                <c:pt idx="11">
                  <c:v>-0.4</c:v>
                </c:pt>
                <c:pt idx="12">
                  <c:v>1.9000000000000001</c:v>
                </c:pt>
                <c:pt idx="13" formatCode="0.0">
                  <c:v>-1.7</c:v>
                </c:pt>
                <c:pt idx="14">
                  <c:v>1.3</c:v>
                </c:pt>
                <c:pt idx="15">
                  <c:v>0.9</c:v>
                </c:pt>
                <c:pt idx="16" formatCode="0.0">
                  <c:v>-1.9000000000000001</c:v>
                </c:pt>
                <c:pt idx="17">
                  <c:v>0</c:v>
                </c:pt>
                <c:pt idx="18" formatCode="0.0">
                  <c:v>0.9</c:v>
                </c:pt>
                <c:pt idx="19">
                  <c:v>1.3</c:v>
                </c:pt>
                <c:pt idx="20" formatCode="0.0">
                  <c:v>0.60000000000000064</c:v>
                </c:pt>
              </c:numCache>
            </c:numRef>
          </c:val>
        </c:ser>
        <c:dLbls/>
        <c:axId val="51049600"/>
        <c:axId val="51051136"/>
      </c:barChart>
      <c:catAx>
        <c:axId val="5104960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1051136"/>
        <c:crosses val="autoZero"/>
        <c:auto val="1"/>
        <c:lblAlgn val="ctr"/>
        <c:lblOffset val="100"/>
      </c:catAx>
      <c:valAx>
        <c:axId val="51051136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.0" sourceLinked="1"/>
        <c:maj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1049600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6.7661383137527481E-2"/>
          <c:y val="0.26902085156022182"/>
          <c:w val="6.9820527137436597E-2"/>
          <c:h val="8.3717191601050026E-2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>
        <c:manualLayout>
          <c:xMode val="edge"/>
          <c:yMode val="edge"/>
          <c:x val="0.16862427573911737"/>
          <c:y val="0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3.4591194968553458E-2"/>
          <c:y val="0.15259640621845361"/>
          <c:w val="0.93081761006289365"/>
          <c:h val="0.65425146375933774"/>
        </c:manualLayout>
      </c:layout>
      <c:barChart>
        <c:barDir val="col"/>
        <c:grouping val="stacked"/>
        <c:ser>
          <c:idx val="0"/>
          <c:order val="0"/>
          <c:tx>
            <c:strRef>
              <c:f>Sheet8!$B$47</c:f>
              <c:strCache>
                <c:ptCount val="1"/>
                <c:pt idx="0">
                  <c:v>Зээлийн өрийн үлдэгдэл, тэрбум төг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layout>
                <c:manualLayout>
                  <c:x val="-4.6136101499423404E-3"/>
                  <c:y val="-9.52380952380952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136101499423361E-3"/>
                  <c:y val="-0.1349206349206348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446540880503784E-3"/>
                  <c:y val="-0.1846764587118918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2893081761006388E-3"/>
                  <c:y val="-0.2609887946698975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4339622641509448E-3"/>
                  <c:y val="-0.3742368261659603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Sheet8!$A$48:$A$52</c:f>
              <c:strCache>
                <c:ptCount val="5"/>
                <c:pt idx="0">
                  <c:v>2010.I-VIII</c:v>
                </c:pt>
                <c:pt idx="1">
                  <c:v>2011.I-VIII</c:v>
                </c:pt>
                <c:pt idx="2">
                  <c:v>2012.I-VIII</c:v>
                </c:pt>
                <c:pt idx="3">
                  <c:v>2013.I-VIII</c:v>
                </c:pt>
                <c:pt idx="4">
                  <c:v>2014.I-VIII</c:v>
                </c:pt>
              </c:strCache>
            </c:strRef>
          </c:cat>
          <c:val>
            <c:numRef>
              <c:f>Sheet8!$B$48:$B$52</c:f>
              <c:numCache>
                <c:formatCode>###\ ##0.0</c:formatCode>
                <c:ptCount val="5"/>
                <c:pt idx="0">
                  <c:v>17</c:v>
                </c:pt>
                <c:pt idx="1">
                  <c:v>30.3</c:v>
                </c:pt>
                <c:pt idx="2">
                  <c:v>42.8</c:v>
                </c:pt>
                <c:pt idx="3">
                  <c:v>67.099999999999994</c:v>
                </c:pt>
                <c:pt idx="4">
                  <c:v>92</c:v>
                </c:pt>
              </c:numCache>
            </c:numRef>
          </c:val>
        </c:ser>
        <c:dLbls>
          <c:showVal val="1"/>
        </c:dLbls>
        <c:gapWidth val="95"/>
        <c:overlap val="100"/>
        <c:axId val="51368320"/>
        <c:axId val="51369856"/>
      </c:barChart>
      <c:catAx>
        <c:axId val="5136832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1369856"/>
        <c:crosses val="autoZero"/>
        <c:auto val="1"/>
        <c:lblAlgn val="ctr"/>
        <c:lblOffset val="100"/>
      </c:catAx>
      <c:valAx>
        <c:axId val="51369856"/>
        <c:scaling>
          <c:orientation val="minMax"/>
        </c:scaling>
        <c:delete val="1"/>
        <c:axPos val="l"/>
        <c:numFmt formatCode="###\ ##0.0" sourceLinked="1"/>
        <c:majorTickMark val="none"/>
        <c:tickLblPos val="nextTo"/>
        <c:crossAx val="51368320"/>
        <c:crosses val="autoZero"/>
        <c:crossBetween val="between"/>
      </c:valAx>
    </c:plotArea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>
        <c:manualLayout>
          <c:xMode val="edge"/>
          <c:yMode val="edge"/>
          <c:x val="0.1582036745406824"/>
          <c:y val="5.5993000874890713E-3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3.5947712418300699E-2"/>
          <c:y val="0.1416966629171354"/>
          <c:w val="0.92810457516339873"/>
          <c:h val="0.64918588301462365"/>
        </c:manualLayout>
      </c:layout>
      <c:barChart>
        <c:barDir val="col"/>
        <c:grouping val="stacked"/>
        <c:ser>
          <c:idx val="0"/>
          <c:order val="0"/>
          <c:tx>
            <c:strRef>
              <c:f>Sheet8!$B$60</c:f>
              <c:strCache>
                <c:ptCount val="1"/>
                <c:pt idx="0">
                  <c:v>Хадгаламжийн үлдэгдэл, тэрбум төг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dLbl>
              <c:idx val="0"/>
              <c:layout>
                <c:manualLayout>
                  <c:x val="4.4151098759713904E-3"/>
                  <c:y val="-0.1672684664416949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679738562091565E-3"/>
                  <c:y val="-0.2075974878140235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7091245947197859E-3"/>
                  <c:y val="-0.2819019497562804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679738562091565E-3"/>
                  <c:y val="-0.31186539182602208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4151098759713904E-3"/>
                  <c:y val="-0.32530746156730467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Sheet8!$A$61:$A$65</c:f>
              <c:strCache>
                <c:ptCount val="5"/>
                <c:pt idx="0">
                  <c:v>2010.I-VIII</c:v>
                </c:pt>
                <c:pt idx="1">
                  <c:v>2011.I-VIII</c:v>
                </c:pt>
                <c:pt idx="2">
                  <c:v>2012.I-VIII</c:v>
                </c:pt>
                <c:pt idx="3">
                  <c:v>2013.I-VIII</c:v>
                </c:pt>
                <c:pt idx="4">
                  <c:v>2014.I-VIII</c:v>
                </c:pt>
              </c:strCache>
            </c:strRef>
          </c:cat>
          <c:val>
            <c:numRef>
              <c:f>Sheet8!$B$61:$B$65</c:f>
              <c:numCache>
                <c:formatCode>###\ ##0.0</c:formatCode>
                <c:ptCount val="5"/>
                <c:pt idx="0">
                  <c:v>10.5</c:v>
                </c:pt>
                <c:pt idx="1">
                  <c:v>14.7</c:v>
                </c:pt>
                <c:pt idx="2">
                  <c:v>21.9</c:v>
                </c:pt>
                <c:pt idx="3">
                  <c:v>26.5</c:v>
                </c:pt>
                <c:pt idx="4">
                  <c:v>29.2</c:v>
                </c:pt>
              </c:numCache>
            </c:numRef>
          </c:val>
        </c:ser>
        <c:dLbls>
          <c:showVal val="1"/>
        </c:dLbls>
        <c:gapWidth val="95"/>
        <c:overlap val="100"/>
        <c:axId val="51398528"/>
        <c:axId val="51400064"/>
      </c:barChart>
      <c:catAx>
        <c:axId val="5139852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1400064"/>
        <c:crosses val="autoZero"/>
        <c:auto val="1"/>
        <c:lblAlgn val="ctr"/>
        <c:lblOffset val="100"/>
      </c:catAx>
      <c:valAx>
        <c:axId val="51400064"/>
        <c:scaling>
          <c:orientation val="minMax"/>
        </c:scaling>
        <c:delete val="1"/>
        <c:axPos val="l"/>
        <c:numFmt formatCode="###\ ##0.0" sourceLinked="1"/>
        <c:tickLblPos val="nextTo"/>
        <c:crossAx val="51398528"/>
        <c:crosses val="autoZero"/>
        <c:crossBetween val="between"/>
      </c:valAx>
    </c:plotArea>
    <c:plotVisOnly val="1"/>
    <c:dispBlanksAs val="gap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r>
              <a:rPr lang="mn-MN" dirty="0"/>
              <a:t>Улсын төсвөөс олгосон санхүүгийн дэмжлэг, </a:t>
            </a:r>
            <a:r>
              <a:rPr lang="mn-MN" dirty="0" smtClean="0"/>
              <a:t>2013 оны жилийн          эцсийн байдлаар,</a:t>
            </a:r>
            <a:r>
              <a:rPr lang="mn-MN" baseline="0" dirty="0" smtClean="0"/>
              <a:t> </a:t>
            </a:r>
            <a:r>
              <a:rPr lang="mn-MN" dirty="0" smtClean="0"/>
              <a:t>тэрбум </a:t>
            </a:r>
            <a:r>
              <a:rPr lang="mn-MN" dirty="0"/>
              <a:t>төг</a:t>
            </a:r>
          </a:p>
        </c:rich>
      </c:tx>
      <c:layout>
        <c:manualLayout>
          <c:xMode val="edge"/>
          <c:yMode val="edge"/>
          <c:x val="0.16899903301561028"/>
          <c:y val="6.1358267716535422E-2"/>
        </c:manualLayout>
      </c:layout>
    </c:title>
    <c:plotArea>
      <c:layout>
        <c:manualLayout>
          <c:layoutTarget val="inner"/>
          <c:xMode val="edge"/>
          <c:yMode val="edge"/>
          <c:x val="2.5641025641025765E-2"/>
          <c:y val="0.18029350104821804"/>
          <c:w val="0.93447293447293356"/>
          <c:h val="0.61896271527702851"/>
        </c:manualLayout>
      </c:layout>
      <c:barChart>
        <c:barDir val="col"/>
        <c:grouping val="clustered"/>
        <c:ser>
          <c:idx val="0"/>
          <c:order val="0"/>
          <c:tx>
            <c:strRef>
              <c:f>Sheet6!$B$4</c:f>
              <c:strCache>
                <c:ptCount val="1"/>
                <c:pt idx="0">
                  <c:v>Улсын төсвөөс олгосон санхүүгийн дэмжлэг, төрбум төг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layout>
                <c:manualLayout>
                  <c:x val="-8.3333333333333367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427462592816946E-2"/>
                  <c:y val="8.822529259314360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022679857325525E-2"/>
                  <c:y val="1.764505851862858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4045584045584053E-3"/>
                  <c:y val="1.388897142574159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1.25786163522012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8.385744234800925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1.67714884696017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5.6980056980056983E-3"/>
                  <c:y val="1.25786163522012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2.8490028490028491E-3"/>
                  <c:y val="1.25786163522012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2.8490028490028491E-3"/>
                  <c:y val="1.257828620479043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8.5470085470085496E-3"/>
                  <c:y val="1.677148846960164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8.5470085470085496E-3"/>
                  <c:y val="1.25786163522012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5.6980056980056983E-3"/>
                  <c:y val="2.096436058700217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1.7094017094017103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Sheet6!$A$5:$A$25</c:f>
              <c:strCache>
                <c:ptCount val="21"/>
                <c:pt idx="0">
                  <c:v>ГС</c:v>
                </c:pt>
                <c:pt idx="1">
                  <c:v>ДО</c:v>
                </c:pt>
                <c:pt idx="2">
                  <c:v>ӨМ</c:v>
                </c:pt>
                <c:pt idx="3">
                  <c:v>БУ</c:v>
                </c:pt>
                <c:pt idx="4">
                  <c:v>ОР</c:v>
                </c:pt>
                <c:pt idx="5">
                  <c:v>ДУ</c:v>
                </c:pt>
                <c:pt idx="6">
                  <c:v>ДА</c:v>
                </c:pt>
                <c:pt idx="7">
                  <c:v>СҮ</c:v>
                </c:pt>
                <c:pt idx="8">
                  <c:v>ДД</c:v>
                </c:pt>
                <c:pt idx="9">
                  <c:v>ХЭ</c:v>
                </c:pt>
                <c:pt idx="10">
                  <c:v>ГО</c:v>
                </c:pt>
                <c:pt idx="11">
                  <c:v>СЭ</c:v>
                </c:pt>
                <c:pt idx="12">
                  <c:v>ЗА</c:v>
                </c:pt>
                <c:pt idx="13">
                  <c:v>ТӨ</c:v>
                </c:pt>
                <c:pt idx="14">
                  <c:v>ХО</c:v>
                </c:pt>
                <c:pt idx="15">
                  <c:v>УВ</c:v>
                </c:pt>
                <c:pt idx="16">
                  <c:v>АР</c:v>
                </c:pt>
                <c:pt idx="17">
                  <c:v>БХ</c:v>
                </c:pt>
                <c:pt idx="18">
                  <c:v>ӨВ</c:v>
                </c:pt>
                <c:pt idx="19">
                  <c:v>БӨ</c:v>
                </c:pt>
                <c:pt idx="20">
                  <c:v>ХӨ</c:v>
                </c:pt>
              </c:strCache>
            </c:strRef>
          </c:cat>
          <c:val>
            <c:numRef>
              <c:f>Sheet6!$B$5:$B$25</c:f>
              <c:numCache>
                <c:formatCode>General</c:formatCode>
                <c:ptCount val="21"/>
                <c:pt idx="0">
                  <c:v>11.9</c:v>
                </c:pt>
                <c:pt idx="1">
                  <c:v>26.6</c:v>
                </c:pt>
                <c:pt idx="2">
                  <c:v>29.6</c:v>
                </c:pt>
                <c:pt idx="3" formatCode="0.0">
                  <c:v>30</c:v>
                </c:pt>
                <c:pt idx="4">
                  <c:v>30.8</c:v>
                </c:pt>
                <c:pt idx="5">
                  <c:v>32.200000000000003</c:v>
                </c:pt>
                <c:pt idx="6">
                  <c:v>33.5</c:v>
                </c:pt>
                <c:pt idx="7">
                  <c:v>36.200000000000003</c:v>
                </c:pt>
                <c:pt idx="8">
                  <c:v>37.6</c:v>
                </c:pt>
                <c:pt idx="9">
                  <c:v>43.4</c:v>
                </c:pt>
                <c:pt idx="10">
                  <c:v>43.6</c:v>
                </c:pt>
                <c:pt idx="11">
                  <c:v>44.8</c:v>
                </c:pt>
                <c:pt idx="12">
                  <c:v>47.8</c:v>
                </c:pt>
                <c:pt idx="13">
                  <c:v>48.4</c:v>
                </c:pt>
                <c:pt idx="14">
                  <c:v>48.4</c:v>
                </c:pt>
                <c:pt idx="15">
                  <c:v>50.7</c:v>
                </c:pt>
                <c:pt idx="16">
                  <c:v>50.7</c:v>
                </c:pt>
                <c:pt idx="17">
                  <c:v>51.6</c:v>
                </c:pt>
                <c:pt idx="18">
                  <c:v>56.6</c:v>
                </c:pt>
                <c:pt idx="19">
                  <c:v>57.3</c:v>
                </c:pt>
                <c:pt idx="20">
                  <c:v>71.5</c:v>
                </c:pt>
              </c:numCache>
            </c:numRef>
          </c:val>
        </c:ser>
        <c:dLbls>
          <c:showVal val="1"/>
        </c:dLbls>
        <c:gapWidth val="90"/>
        <c:overlap val="-25"/>
        <c:axId val="51593600"/>
        <c:axId val="51595136"/>
      </c:barChart>
      <c:catAx>
        <c:axId val="5159360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1595136"/>
        <c:crosses val="autoZero"/>
        <c:auto val="1"/>
        <c:lblAlgn val="ctr"/>
        <c:lblOffset val="100"/>
      </c:catAx>
      <c:valAx>
        <c:axId val="51595136"/>
        <c:scaling>
          <c:orientation val="minMax"/>
        </c:scaling>
        <c:delete val="1"/>
        <c:axPos val="l"/>
        <c:numFmt formatCode="General" sourceLinked="1"/>
        <c:tickLblPos val="nextTo"/>
        <c:crossAx val="51593600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орлого, зарлага. тэрбум 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3.0555555555555579E-2"/>
          <c:y val="0.10987459900845728"/>
          <c:w val="0.93888888888888955"/>
          <c:h val="0.61012139107611563"/>
        </c:manualLayout>
      </c:layout>
      <c:barChart>
        <c:barDir val="col"/>
        <c:grouping val="clustered"/>
        <c:ser>
          <c:idx val="0"/>
          <c:order val="0"/>
          <c:tx>
            <c:strRef>
              <c:f>Sheet4!$B$4</c:f>
              <c:strCache>
                <c:ptCount val="1"/>
                <c:pt idx="0">
                  <c:v>Орлого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Sheet4!$A$5:$A$9</c:f>
              <c:strCache>
                <c:ptCount val="5"/>
                <c:pt idx="0">
                  <c:v>2010.I-VIII</c:v>
                </c:pt>
                <c:pt idx="1">
                  <c:v>2011.I-VIII</c:v>
                </c:pt>
                <c:pt idx="2">
                  <c:v>2012.I-VIII</c:v>
                </c:pt>
                <c:pt idx="3">
                  <c:v>2013.I-VIII</c:v>
                </c:pt>
                <c:pt idx="4">
                  <c:v>2014.I-VIII</c:v>
                </c:pt>
              </c:strCache>
            </c:strRef>
          </c:cat>
          <c:val>
            <c:numRef>
              <c:f>Sheet4!$B$5:$B$9</c:f>
              <c:numCache>
                <c:formatCode>0.0</c:formatCode>
                <c:ptCount val="5"/>
                <c:pt idx="0">
                  <c:v>5.3</c:v>
                </c:pt>
                <c:pt idx="1">
                  <c:v>7.2</c:v>
                </c:pt>
                <c:pt idx="2" formatCode="General">
                  <c:v>6.9</c:v>
                </c:pt>
                <c:pt idx="3" formatCode="General">
                  <c:v>32.6</c:v>
                </c:pt>
                <c:pt idx="4">
                  <c:v>32.5</c:v>
                </c:pt>
              </c:numCache>
            </c:numRef>
          </c:val>
        </c:ser>
        <c:ser>
          <c:idx val="1"/>
          <c:order val="1"/>
          <c:tx>
            <c:strRef>
              <c:f>Sheet4!$C$4</c:f>
              <c:strCache>
                <c:ptCount val="1"/>
                <c:pt idx="0">
                  <c:v>Зарлага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4"/>
              <c:layout/>
              <c:tx>
                <c:rich>
                  <a:bodyPr/>
                  <a:lstStyle/>
                  <a:p>
                    <a:pPr>
                      <a:defRPr sz="120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 smtClean="0"/>
                      <a:t>34.2</a:t>
                    </a:r>
                    <a:endParaRPr lang="en-US" dirty="0"/>
                  </a:p>
                </c:rich>
              </c:tx>
              <c:spPr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Sheet4!$A$5:$A$9</c:f>
              <c:strCache>
                <c:ptCount val="5"/>
                <c:pt idx="0">
                  <c:v>2010.I-VIII</c:v>
                </c:pt>
                <c:pt idx="1">
                  <c:v>2011.I-VIII</c:v>
                </c:pt>
                <c:pt idx="2">
                  <c:v>2012.I-VIII</c:v>
                </c:pt>
                <c:pt idx="3">
                  <c:v>2013.I-VIII</c:v>
                </c:pt>
                <c:pt idx="4">
                  <c:v>2014.I-VIII</c:v>
                </c:pt>
              </c:strCache>
            </c:strRef>
          </c:cat>
          <c:val>
            <c:numRef>
              <c:f>Sheet4!$C$5:$C$9</c:f>
              <c:numCache>
                <c:formatCode>General</c:formatCode>
                <c:ptCount val="5"/>
                <c:pt idx="0" formatCode="0.0">
                  <c:v>4.9000000000000004</c:v>
                </c:pt>
                <c:pt idx="1">
                  <c:v>5.7</c:v>
                </c:pt>
                <c:pt idx="2">
                  <c:v>5.0999999999999996</c:v>
                </c:pt>
                <c:pt idx="3" formatCode="0.0">
                  <c:v>26.8</c:v>
                </c:pt>
                <c:pt idx="4" formatCode="0.0">
                  <c:v>34.800000000000004</c:v>
                </c:pt>
              </c:numCache>
            </c:numRef>
          </c:val>
        </c:ser>
        <c:dLbls>
          <c:showVal val="1"/>
        </c:dLbls>
        <c:overlap val="-25"/>
        <c:axId val="51059712"/>
        <c:axId val="51077888"/>
      </c:barChart>
      <c:catAx>
        <c:axId val="5105971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1077888"/>
        <c:crosses val="autoZero"/>
        <c:auto val="1"/>
        <c:lblAlgn val="ctr"/>
        <c:lblOffset val="100"/>
      </c:catAx>
      <c:valAx>
        <c:axId val="51077888"/>
        <c:scaling>
          <c:orientation val="minMax"/>
        </c:scaling>
        <c:delete val="1"/>
        <c:axPos val="l"/>
        <c:numFmt formatCode="0.0" sourceLinked="1"/>
        <c:tickLblPos val="nextTo"/>
        <c:crossAx val="5105971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5965441819772531"/>
          <c:y val="0.86875000000000091"/>
          <c:w val="0.30604986876640455"/>
          <c:h val="7.899642752989218E-2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Тариалсан </a:t>
            </a:r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талбай, га-аар, 2014 оны эхний 8 сарын байдлаар</a:t>
            </a:r>
            <a:endParaRPr lang="mn-MN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32060902955434567"/>
          <c:y val="0.10459368715274227"/>
          <c:w val="0.66358850376770606"/>
          <c:h val="0.87539915465112361"/>
        </c:manualLayout>
      </c:layout>
      <c:barChart>
        <c:barDir val="bar"/>
        <c:grouping val="clustered"/>
        <c:ser>
          <c:idx val="0"/>
          <c:order val="0"/>
          <c:tx>
            <c:strRef>
              <c:f>ХАА6!$D$55</c:f>
              <c:strCache>
                <c:ptCount val="1"/>
                <c:pt idx="0">
                  <c:v>Тариалсан талбай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ХАА6!$C$56:$C$68</c:f>
              <c:strCache>
                <c:ptCount val="13"/>
                <c:pt idx="0">
                  <c:v>Наран</c:v>
                </c:pt>
                <c:pt idx="1">
                  <c:v>Халзан</c:v>
                </c:pt>
                <c:pt idx="2">
                  <c:v>Баяндэлгэр</c:v>
                </c:pt>
                <c:pt idx="3">
                  <c:v>Асгат</c:v>
                </c:pt>
                <c:pt idx="4">
                  <c:v>Онгон</c:v>
                </c:pt>
                <c:pt idx="5">
                  <c:v>Уулбаян</c:v>
                </c:pt>
                <c:pt idx="6">
                  <c:v>Түвшинширээ</c:v>
                </c:pt>
                <c:pt idx="7">
                  <c:v>Дарьганга</c:v>
                </c:pt>
                <c:pt idx="8">
                  <c:v>Эрдэнэцагаан</c:v>
                </c:pt>
                <c:pt idx="9">
                  <c:v>Баруун-Урт</c:v>
                </c:pt>
                <c:pt idx="10">
                  <c:v>Мөнххаан</c:v>
                </c:pt>
                <c:pt idx="11">
                  <c:v>Түмэнцогт</c:v>
                </c:pt>
                <c:pt idx="12">
                  <c:v>Сүхбаатар</c:v>
                </c:pt>
              </c:strCache>
            </c:strRef>
          </c:cat>
          <c:val>
            <c:numRef>
              <c:f>ХАА6!$D$56:$D$68</c:f>
              <c:numCache>
                <c:formatCode>_(* #,##0.0_);_(* \(#,##0.0\);_(* "-"?_);_(@_)</c:formatCode>
                <c:ptCount val="13"/>
                <c:pt idx="0">
                  <c:v>1.52</c:v>
                </c:pt>
                <c:pt idx="1">
                  <c:v>1.833</c:v>
                </c:pt>
                <c:pt idx="2">
                  <c:v>2.0119999999999991</c:v>
                </c:pt>
                <c:pt idx="3">
                  <c:v>3.0999999999999988</c:v>
                </c:pt>
                <c:pt idx="4">
                  <c:v>3.3</c:v>
                </c:pt>
                <c:pt idx="5">
                  <c:v>3.8148999999999988</c:v>
                </c:pt>
                <c:pt idx="6">
                  <c:v>5.6</c:v>
                </c:pt>
                <c:pt idx="7">
                  <c:v>5.7</c:v>
                </c:pt>
                <c:pt idx="8">
                  <c:v>7.7</c:v>
                </c:pt>
                <c:pt idx="9">
                  <c:v>44.7</c:v>
                </c:pt>
                <c:pt idx="10">
                  <c:v>928</c:v>
                </c:pt>
                <c:pt idx="11" formatCode="General">
                  <c:v>1932.2</c:v>
                </c:pt>
                <c:pt idx="12" formatCode="General">
                  <c:v>2879</c:v>
                </c:pt>
              </c:numCache>
            </c:numRef>
          </c:val>
        </c:ser>
        <c:dLbls/>
        <c:gapWidth val="86"/>
        <c:axId val="93047424"/>
        <c:axId val="92553984"/>
      </c:barChart>
      <c:catAx>
        <c:axId val="9304742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2553984"/>
        <c:crosses val="autoZero"/>
        <c:auto val="1"/>
        <c:lblAlgn val="ctr"/>
        <c:lblOffset val="100"/>
      </c:catAx>
      <c:valAx>
        <c:axId val="92553984"/>
        <c:scaling>
          <c:orientation val="minMax"/>
        </c:scaling>
        <c:delete val="1"/>
        <c:axPos val="b"/>
        <c:numFmt formatCode="_(* #,##0.0_);_(* \(#,##0.0\);_(* &quot;-&quot;?_);_(@_)" sourceLinked="1"/>
        <c:majorTickMark val="none"/>
        <c:tickLblPos val="nextTo"/>
        <c:crossAx val="9304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24861111111111123"/>
          <c:y val="9.0277777777777721E-2"/>
          <c:w val="0.5152777777777775"/>
          <c:h val="0.85879629629629672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2041691015038225"/>
                  <c:y val="7.986111111111111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21723270440251571"/>
                      <c:h val="0.1671457136924181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1986827118308211E-2"/>
                  <c:y val="5.477009803030664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22352201257861634"/>
                      <c:h val="0.1671457136924181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3.3683945756780312E-2"/>
                  <c:y val="0.266049868766404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41527732382508792"/>
                  <c:y val="-0.2049605511296493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20779874213836477"/>
                      <c:h val="0.2113446172657236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9.1765529308836483E-2"/>
                  <c:y val="7.024660979877515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6528412073490814"/>
                  <c:y val="5.902777777777778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21776729559748428"/>
                      <c:h val="0.11786374286214776"/>
                    </c:manualLayout>
                  </c15:layout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'2'!$V$27:$AB$27</c:f>
              <c:strCache>
                <c:ptCount val="7"/>
                <c:pt idx="0">
                  <c:v>Дээд боловсролтой</c:v>
                </c:pt>
                <c:pt idx="1">
                  <c:v>Тусгай дунд боловсролтой</c:v>
                </c:pt>
                <c:pt idx="2">
                  <c:v>Мэргэжлийн анхан шатны</c:v>
                </c:pt>
                <c:pt idx="3">
                  <c:v>Бүрэн дунд боловсролтой</c:v>
                </c:pt>
                <c:pt idx="4">
                  <c:v>Суурь</c:v>
                </c:pt>
                <c:pt idx="5">
                  <c:v>Бага</c:v>
                </c:pt>
                <c:pt idx="6">
                  <c:v>Боловсролгүй</c:v>
                </c:pt>
              </c:strCache>
            </c:strRef>
          </c:cat>
          <c:val>
            <c:numRef>
              <c:f>'2'!$V$28:$AB$28</c:f>
              <c:numCache>
                <c:formatCode>0.0%</c:formatCode>
                <c:ptCount val="7"/>
                <c:pt idx="0">
                  <c:v>0.17337461300309592</c:v>
                </c:pt>
                <c:pt idx="1">
                  <c:v>4.643962848297211E-2</c:v>
                </c:pt>
                <c:pt idx="2">
                  <c:v>2.4767801857585141E-2</c:v>
                </c:pt>
                <c:pt idx="3">
                  <c:v>0.48297213622291041</c:v>
                </c:pt>
                <c:pt idx="4">
                  <c:v>0.18575851393188855</c:v>
                </c:pt>
                <c:pt idx="5">
                  <c:v>6.8111455108359115E-2</c:v>
                </c:pt>
                <c:pt idx="6">
                  <c:v>1.8575851393188864E-2</c:v>
                </c:pt>
              </c:numCache>
            </c:numRef>
          </c:val>
        </c:ser>
        <c:dLbls/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Тариалсан </a:t>
            </a:r>
            <a:r>
              <a:rPr lang="mn-M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талбай, га-аар,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жил бүрийн эхний 8 сарын байдлаар</a:t>
            </a:r>
            <a:endParaRPr lang="mn-MN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440677966101688"/>
          <c:y val="3.0912661858751578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1055900621118022E-2"/>
          <c:y val="0.17482827651227287"/>
          <c:w val="0.93167701863354091"/>
          <c:h val="0.7471628234538128"/>
        </c:manualLayout>
      </c:layout>
      <c:barChart>
        <c:barDir val="col"/>
        <c:grouping val="clustered"/>
        <c:ser>
          <c:idx val="0"/>
          <c:order val="0"/>
          <c:tx>
            <c:strRef>
              <c:f>ХАА6!$M$65</c:f>
              <c:strCache>
                <c:ptCount val="1"/>
                <c:pt idx="0">
                  <c:v>Тариалсан талбай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ХАА6!$N$64:$R$64</c:f>
              <c:strCache>
                <c:ptCount val="5"/>
                <c:pt idx="0">
                  <c:v>2010.I-VII</c:v>
                </c:pt>
                <c:pt idx="1">
                  <c:v>2011.I-VII</c:v>
                </c:pt>
                <c:pt idx="2">
                  <c:v>2012.I-VII</c:v>
                </c:pt>
                <c:pt idx="3">
                  <c:v>2013.I-VII</c:v>
                </c:pt>
                <c:pt idx="4">
                  <c:v>2014.I-VII</c:v>
                </c:pt>
              </c:strCache>
            </c:strRef>
          </c:cat>
          <c:val>
            <c:numRef>
              <c:f>ХАА6!$N$65:$R$65</c:f>
              <c:numCache>
                <c:formatCode>_(* #,##0.0_);_(* \(#,##0.0\);_(* "-"?_);_(@_)</c:formatCode>
                <c:ptCount val="5"/>
                <c:pt idx="0">
                  <c:v>261.36</c:v>
                </c:pt>
                <c:pt idx="1">
                  <c:v>126.74000000000001</c:v>
                </c:pt>
                <c:pt idx="2">
                  <c:v>130.47</c:v>
                </c:pt>
                <c:pt idx="3">
                  <c:v>505.8</c:v>
                </c:pt>
                <c:pt idx="4" formatCode="General">
                  <c:v>5818.5</c:v>
                </c:pt>
              </c:numCache>
            </c:numRef>
          </c:val>
        </c:ser>
        <c:dLbls/>
        <c:gapWidth val="70"/>
        <c:overlap val="-27"/>
        <c:axId val="93901184"/>
        <c:axId val="93902720"/>
      </c:barChart>
      <c:catAx>
        <c:axId val="939011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3902720"/>
        <c:crosses val="autoZero"/>
        <c:auto val="1"/>
        <c:lblAlgn val="ctr"/>
        <c:lblOffset val="100"/>
      </c:catAx>
      <c:valAx>
        <c:axId val="93902720"/>
        <c:scaling>
          <c:orientation val="minMax"/>
        </c:scaling>
        <c:delete val="1"/>
        <c:axPos val="l"/>
        <c:numFmt formatCode="_(* #,##0.0_);_(* \(#,##0.0\);_(* &quot;-&quot;?_);_(@_)" sourceLinked="1"/>
        <c:majorTickMark val="none"/>
        <c:tickLblPos val="nextTo"/>
        <c:crossAx val="9390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b="1" dirty="0"/>
              <a:t>Тариалсан талбай </a:t>
            </a:r>
            <a:r>
              <a:rPr lang="mn-MN" b="1" dirty="0" smtClean="0"/>
              <a:t>га-р,</a:t>
            </a:r>
            <a:r>
              <a:rPr lang="mn-MN" b="1" baseline="0" dirty="0" smtClean="0"/>
              <a:t> 2014 оны эхний 8 сарын байдлаар</a:t>
            </a:r>
            <a:endParaRPr lang="mn-MN" b="1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4187283684919258"/>
          <c:y val="0.22711989954312864"/>
          <c:w val="0.5423421970853195"/>
          <c:h val="0.72040543347568275"/>
        </c:manualLayout>
      </c:layout>
      <c:barChart>
        <c:barDir val="bar"/>
        <c:grouping val="clustered"/>
        <c:ser>
          <c:idx val="0"/>
          <c:order val="0"/>
          <c:tx>
            <c:strRef>
              <c:f>ХАА6!$I$39</c:f>
              <c:strCache>
                <c:ptCount val="1"/>
                <c:pt idx="0">
                  <c:v>Тариалсан талбай га-р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31750">
              <a:solidFill>
                <a:schemeClr val="accent3">
                  <a:lumMod val="75000"/>
                </a:schemeClr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ХАА6!$H$40:$H$44</c:f>
              <c:strCache>
                <c:ptCount val="5"/>
                <c:pt idx="0">
                  <c:v>Хүнсний ногоо</c:v>
                </c:pt>
                <c:pt idx="1">
                  <c:v>Төмс</c:v>
                </c:pt>
                <c:pt idx="2">
                  <c:v>Тэжээлийн ургамал</c:v>
                </c:pt>
                <c:pt idx="3">
                  <c:v>Үр тариа</c:v>
                </c:pt>
                <c:pt idx="4">
                  <c:v>Техникийн ургамал</c:v>
                </c:pt>
              </c:strCache>
            </c:strRef>
          </c:cat>
          <c:val>
            <c:numRef>
              <c:f>ХАА6!$I$40:$I$44</c:f>
              <c:numCache>
                <c:formatCode>General</c:formatCode>
                <c:ptCount val="5"/>
                <c:pt idx="0">
                  <c:v>32.200000000000003</c:v>
                </c:pt>
                <c:pt idx="1">
                  <c:v>75.3</c:v>
                </c:pt>
                <c:pt idx="2">
                  <c:v>227</c:v>
                </c:pt>
                <c:pt idx="3">
                  <c:v>2434</c:v>
                </c:pt>
                <c:pt idx="4">
                  <c:v>3050</c:v>
                </c:pt>
              </c:numCache>
            </c:numRef>
          </c:val>
        </c:ser>
        <c:dLbls>
          <c:showVal val="1"/>
        </c:dLbls>
        <c:gapWidth val="109"/>
        <c:overlap val="-16"/>
        <c:axId val="94184960"/>
        <c:axId val="94186496"/>
      </c:barChart>
      <c:catAx>
        <c:axId val="9418496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ail"/>
                <a:ea typeface="+mn-ea"/>
                <a:cs typeface="+mn-cs"/>
              </a:defRPr>
            </a:pPr>
            <a:endParaRPr lang="en-US"/>
          </a:p>
        </c:txPr>
        <c:crossAx val="94186496"/>
        <c:crosses val="autoZero"/>
        <c:auto val="1"/>
        <c:lblAlgn val="ctr"/>
        <c:lblOffset val="100"/>
      </c:catAx>
      <c:valAx>
        <c:axId val="9418649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9418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6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Үр тариа тариалсан талбай </a:t>
            </a:r>
            <a:r>
              <a:rPr lang="mn-MN" sz="1200" b="1" baseline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га-р, 2014 оны эхний 8 сарын байдлаар</a:t>
            </a:r>
            <a:endParaRPr lang="mn-MN" sz="1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8706851584890836"/>
          <c:y val="0.36063548874572493"/>
          <c:w val="0.45586664692872808"/>
          <c:h val="0.57067883560009602"/>
        </c:manualLayout>
      </c:layout>
      <c:pieChart>
        <c:varyColors val="1"/>
        <c:ser>
          <c:idx val="0"/>
          <c:order val="0"/>
          <c:tx>
            <c:strRef>
              <c:f>ХАА6!$E$51</c:f>
              <c:strCache>
                <c:ptCount val="1"/>
                <c:pt idx="0">
                  <c:v>Тариалсан талбай га-р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explosion val="3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3366985704273047E-2"/>
                  <c:y val="3.5665212907971748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20197619676349504"/>
                      <c:h val="0.1445613687786881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232343201348898"/>
                  <c:y val="-8.0577487246434057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33024925811191086"/>
                      <c:h val="0.1445613687786881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ХАА6!$D$52:$D$53</c:f>
              <c:strCache>
                <c:ptCount val="2"/>
                <c:pt idx="0">
                  <c:v>Буудай</c:v>
                </c:pt>
                <c:pt idx="1">
                  <c:v>Овъёос</c:v>
                </c:pt>
              </c:strCache>
            </c:strRef>
          </c:cat>
          <c:val>
            <c:numRef>
              <c:f>ХАА6!$E$52:$E$53</c:f>
              <c:numCache>
                <c:formatCode>General</c:formatCode>
                <c:ptCount val="2"/>
                <c:pt idx="0">
                  <c:v>1766</c:v>
                </c:pt>
                <c:pt idx="1">
                  <c:v>668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Хүнсний</a:t>
            </a:r>
            <a:r>
              <a:rPr lang="mn-MN" sz="1200" b="1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ногоо тариалсан </a:t>
            </a:r>
            <a:r>
              <a:rPr lang="mn-MN" sz="1200" b="1" baseline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талбай, төрлөөр, 2014 оны эхний 8 сарын байдлаар</a:t>
            </a:r>
            <a:endParaRPr lang="mn-MN" sz="1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919357509322043"/>
          <c:y val="2.5782600345688506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8923761281127897"/>
          <c:y val="0.37250176045067546"/>
          <c:w val="0.51825889927821522"/>
          <c:h val="0.49893183820951531"/>
        </c:manualLayout>
      </c:layout>
      <c:pieChart>
        <c:varyColors val="1"/>
        <c:ser>
          <c:idx val="0"/>
          <c:order val="0"/>
          <c:tx>
            <c:strRef>
              <c:f>ХАА6!$E$39</c:f>
              <c:strCache>
                <c:ptCount val="1"/>
                <c:pt idx="0">
                  <c:v>Тариалсан талбай га-р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2179341644794403"/>
                  <c:y val="-2.0513998250218726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7026027996500495E-2"/>
                  <c:y val="2.8748906386701661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7550043744531943"/>
                  <c:y val="-4.7954578594342372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107720909886313E-2"/>
                  <c:y val="6.9438611840186709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2468657042869649"/>
                  <c:y val="7.0299285505978415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4583792650918639"/>
                  <c:y val="6.1187299504228666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26151377952755905"/>
                      <c:h val="0.10967592592592593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0.13667322834645668"/>
                  <c:y val="-3.2265966754155745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6588582677165355E-2"/>
                  <c:y val="-5.9461577719451757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1495550087489064"/>
                  <c:y val="-4.1466170895304771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ХАА6!$D$40:$D$48</c:f>
              <c:strCache>
                <c:ptCount val="9"/>
                <c:pt idx="0">
                  <c:v>Байцаа</c:v>
                </c:pt>
                <c:pt idx="1">
                  <c:v>Лууван</c:v>
                </c:pt>
                <c:pt idx="2">
                  <c:v>Шар манжин</c:v>
                </c:pt>
                <c:pt idx="3">
                  <c:v>Сонгино</c:v>
                </c:pt>
                <c:pt idx="4">
                  <c:v>Өргөст хэмх</c:v>
                </c:pt>
                <c:pt idx="5">
                  <c:v>Улаан лооль</c:v>
                </c:pt>
                <c:pt idx="6">
                  <c:v>Тарвас</c:v>
                </c:pt>
                <c:pt idx="7">
                  <c:v>Хулуу</c:v>
                </c:pt>
                <c:pt idx="8">
                  <c:v>Бусад</c:v>
                </c:pt>
              </c:strCache>
            </c:strRef>
          </c:cat>
          <c:val>
            <c:numRef>
              <c:f>ХАА6!$E$40:$E$48</c:f>
              <c:numCache>
                <c:formatCode>General</c:formatCode>
                <c:ptCount val="9"/>
                <c:pt idx="0">
                  <c:v>2.6</c:v>
                </c:pt>
                <c:pt idx="1">
                  <c:v>7.8</c:v>
                </c:pt>
                <c:pt idx="2">
                  <c:v>7.8</c:v>
                </c:pt>
                <c:pt idx="3">
                  <c:v>6.1</c:v>
                </c:pt>
                <c:pt idx="4">
                  <c:v>2.2999999999999998</c:v>
                </c:pt>
                <c:pt idx="5">
                  <c:v>1.1000000000000001</c:v>
                </c:pt>
                <c:pt idx="6">
                  <c:v>0.05</c:v>
                </c:pt>
                <c:pt idx="7">
                  <c:v>3.0000000000000002E-2</c:v>
                </c:pt>
                <c:pt idx="8">
                  <c:v>1.8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Бэлтгэсэн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өвс, тн-оор, жил бүрийн 8 сарын байдлаар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ХАА6!#REF!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ХАА6!$B$75:$F$75</c:f>
              <c:strCache>
                <c:ptCount val="5"/>
                <c:pt idx="0">
                  <c:v>2010.I-VIII</c:v>
                </c:pt>
                <c:pt idx="1">
                  <c:v>2011.I-VIII</c:v>
                </c:pt>
                <c:pt idx="2">
                  <c:v>2012.I-VIII</c:v>
                </c:pt>
                <c:pt idx="3">
                  <c:v>2013.I-VIII</c:v>
                </c:pt>
                <c:pt idx="4">
                  <c:v>2014.I-VIII</c:v>
                </c:pt>
              </c:strCache>
            </c:strRef>
          </c:cat>
          <c:val>
            <c:numRef>
              <c:f>ХАА6!#REF!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ХАА6!#REF!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ХАА6!$B$75:$F$75</c:f>
              <c:strCache>
                <c:ptCount val="5"/>
                <c:pt idx="0">
                  <c:v>2010.I-VIII</c:v>
                </c:pt>
                <c:pt idx="1">
                  <c:v>2011.I-VIII</c:v>
                </c:pt>
                <c:pt idx="2">
                  <c:v>2012.I-VIII</c:v>
                </c:pt>
                <c:pt idx="3">
                  <c:v>2013.I-VIII</c:v>
                </c:pt>
                <c:pt idx="4">
                  <c:v>2014.I-VIII</c:v>
                </c:pt>
              </c:strCache>
            </c:strRef>
          </c:cat>
          <c:val>
            <c:numRef>
              <c:f>ХАА6!#REF!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ХАА6!$A$76</c:f>
              <c:strCache>
                <c:ptCount val="1"/>
                <c:pt idx="0">
                  <c:v>Бэлтгэсэн өвс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ХАА6!$B$75:$F$75</c:f>
              <c:strCache>
                <c:ptCount val="5"/>
                <c:pt idx="0">
                  <c:v>2010.I-VIII</c:v>
                </c:pt>
                <c:pt idx="1">
                  <c:v>2011.I-VIII</c:v>
                </c:pt>
                <c:pt idx="2">
                  <c:v>2012.I-VIII</c:v>
                </c:pt>
                <c:pt idx="3">
                  <c:v>2013.I-VIII</c:v>
                </c:pt>
                <c:pt idx="4">
                  <c:v>2014.I-VIII</c:v>
                </c:pt>
              </c:strCache>
            </c:strRef>
          </c:cat>
          <c:val>
            <c:numRef>
              <c:f>ХАА6!$B$76:$F$76</c:f>
              <c:numCache>
                <c:formatCode>#\ ##0.0</c:formatCode>
                <c:ptCount val="5"/>
                <c:pt idx="0">
                  <c:v>1531</c:v>
                </c:pt>
                <c:pt idx="1">
                  <c:v>3531.5</c:v>
                </c:pt>
                <c:pt idx="2">
                  <c:v>3069.2</c:v>
                </c:pt>
                <c:pt idx="3">
                  <c:v>1717.5</c:v>
                </c:pt>
                <c:pt idx="4">
                  <c:v>7786.1</c:v>
                </c:pt>
              </c:numCache>
            </c:numRef>
          </c:val>
        </c:ser>
        <c:ser>
          <c:idx val="3"/>
          <c:order val="3"/>
          <c:tx>
            <c:strRef>
              <c:f>ХАА6!#REF!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ХАА6!$B$75:$F$75</c:f>
              <c:strCache>
                <c:ptCount val="5"/>
                <c:pt idx="0">
                  <c:v>2010.I-VIII</c:v>
                </c:pt>
                <c:pt idx="1">
                  <c:v>2011.I-VIII</c:v>
                </c:pt>
                <c:pt idx="2">
                  <c:v>2012.I-VIII</c:v>
                </c:pt>
                <c:pt idx="3">
                  <c:v>2013.I-VIII</c:v>
                </c:pt>
                <c:pt idx="4">
                  <c:v>2014.I-VIII</c:v>
                </c:pt>
              </c:strCache>
            </c:strRef>
          </c:cat>
          <c:val>
            <c:numRef>
              <c:f>ХАА6!#REF!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/>
        <c:gapWidth val="32"/>
        <c:overlap val="81"/>
        <c:axId val="94876416"/>
        <c:axId val="94877952"/>
      </c:barChart>
      <c:catAx>
        <c:axId val="948764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4877952"/>
        <c:crosses val="autoZero"/>
        <c:auto val="1"/>
        <c:lblAlgn val="ctr"/>
        <c:lblOffset val="100"/>
      </c:catAx>
      <c:valAx>
        <c:axId val="9487795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9487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2.4122807017543858E-2"/>
          <c:y val="0.10292598040629543"/>
          <c:w val="0.95175438596491202"/>
          <c:h val="0.63292434599521219"/>
        </c:manualLayout>
      </c:layout>
      <c:lineChart>
        <c:grouping val="standard"/>
        <c:ser>
          <c:idx val="0"/>
          <c:order val="0"/>
          <c:tx>
            <c:strRef>
              <c:f>'3'!$L$22</c:f>
              <c:strCache>
                <c:ptCount val="1"/>
                <c:pt idx="0">
                  <c:v>Шинээр бүртгүүлсэн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'3'!$M$21:$O$21</c:f>
              <c:strCache>
                <c:ptCount val="3"/>
                <c:pt idx="0">
                  <c:v>2012.I-VIII</c:v>
                </c:pt>
                <c:pt idx="1">
                  <c:v>2013.I-VIII</c:v>
                </c:pt>
                <c:pt idx="2">
                  <c:v>2014.I-VIII</c:v>
                </c:pt>
              </c:strCache>
            </c:strRef>
          </c:cat>
          <c:val>
            <c:numRef>
              <c:f>'3'!$M$22:$O$22</c:f>
              <c:numCache>
                <c:formatCode>#\ ##0</c:formatCode>
                <c:ptCount val="3"/>
                <c:pt idx="0">
                  <c:v>981</c:v>
                </c:pt>
                <c:pt idx="1">
                  <c:v>1448</c:v>
                </c:pt>
                <c:pt idx="2">
                  <c:v>1179</c:v>
                </c:pt>
              </c:numCache>
            </c:numRef>
          </c:val>
        </c:ser>
        <c:ser>
          <c:idx val="1"/>
          <c:order val="1"/>
          <c:tx>
            <c:strRef>
              <c:f>'3'!$L$23</c:f>
              <c:strCache>
                <c:ptCount val="1"/>
                <c:pt idx="0">
                  <c:v>Ажилд орсон хүний тоо</c:v>
                </c:pt>
              </c:strCache>
            </c:strRef>
          </c:tx>
          <c:dLbls>
            <c:dLbl>
              <c:idx val="0"/>
              <c:layout>
                <c:manualLayout>
                  <c:x val="-0.1147768672085645"/>
                  <c:y val="-5.837299350651518E-3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'3'!$M$21:$O$21</c:f>
              <c:strCache>
                <c:ptCount val="3"/>
                <c:pt idx="0">
                  <c:v>2012.I-VIII</c:v>
                </c:pt>
                <c:pt idx="1">
                  <c:v>2013.I-VIII</c:v>
                </c:pt>
                <c:pt idx="2">
                  <c:v>2014.I-VIII</c:v>
                </c:pt>
              </c:strCache>
            </c:strRef>
          </c:cat>
          <c:val>
            <c:numRef>
              <c:f>'3'!$M$23:$O$23</c:f>
              <c:numCache>
                <c:formatCode>#\ ##0</c:formatCode>
                <c:ptCount val="3"/>
                <c:pt idx="0">
                  <c:v>839</c:v>
                </c:pt>
                <c:pt idx="1">
                  <c:v>624</c:v>
                </c:pt>
                <c:pt idx="2">
                  <c:v>619</c:v>
                </c:pt>
              </c:numCache>
            </c:numRef>
          </c:val>
        </c:ser>
        <c:dLbls/>
        <c:marker val="1"/>
        <c:axId val="83615744"/>
        <c:axId val="83617280"/>
      </c:lineChart>
      <c:catAx>
        <c:axId val="836157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617280"/>
        <c:crosses val="autoZero"/>
        <c:auto val="1"/>
        <c:lblAlgn val="ctr"/>
        <c:lblOffset val="100"/>
      </c:catAx>
      <c:valAx>
        <c:axId val="83617280"/>
        <c:scaling>
          <c:orientation val="minMax"/>
          <c:min val="400"/>
        </c:scaling>
        <c:delete val="1"/>
        <c:axPos val="l"/>
        <c:numFmt formatCode="#\ ##0" sourceLinked="1"/>
        <c:tickLblPos val="nextTo"/>
        <c:crossAx val="836157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0834645669291339"/>
          <c:y val="0.86694432426715884"/>
          <c:w val="0.73506147257908605"/>
          <c:h val="7.7897570495995688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title>
      <c:tx>
        <c:rich>
          <a:bodyPr/>
          <a:lstStyle/>
          <a:p>
            <a:pPr>
              <a:defRPr sz="1100" baseline="0">
                <a:latin typeface="Arial" pitchFamily="34" charset="0"/>
              </a:defRPr>
            </a:pPr>
            <a:r>
              <a:rPr lang="mn-MN" sz="1100" baseline="0" dirty="0">
                <a:latin typeface="Arial" pitchFamily="34" charset="0"/>
              </a:rPr>
              <a:t>Амаржсан эх, амьд төрсөн хүүхдийн тоо </a:t>
            </a:r>
            <a:r>
              <a:rPr lang="mn-MN" sz="1100" baseline="0" dirty="0" smtClean="0">
                <a:latin typeface="Arial" pitchFamily="34" charset="0"/>
              </a:rPr>
              <a:t>эхний</a:t>
            </a:r>
            <a:r>
              <a:rPr lang="en-US" sz="1100" baseline="0" dirty="0" smtClean="0">
                <a:latin typeface="Arial" pitchFamily="34" charset="0"/>
              </a:rPr>
              <a:t> </a:t>
            </a:r>
            <a:r>
              <a:rPr lang="en-US" sz="1100" baseline="0" dirty="0">
                <a:latin typeface="Arial" pitchFamily="34" charset="0"/>
              </a:rPr>
              <a:t>8 </a:t>
            </a:r>
            <a:r>
              <a:rPr lang="mn-MN" sz="1100" baseline="0" dirty="0">
                <a:latin typeface="Arial" pitchFamily="34" charset="0"/>
              </a:rPr>
              <a:t>сарын байдлаар</a:t>
            </a:r>
            <a:endParaRPr lang="en-US" sz="1100" baseline="0" dirty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8162109281794395"/>
          <c:y val="2.314814814814815E-2"/>
        </c:manualLayout>
      </c:layout>
    </c:title>
    <c:plotArea>
      <c:layout>
        <c:manualLayout>
          <c:layoutTarget val="inner"/>
          <c:xMode val="edge"/>
          <c:yMode val="edge"/>
          <c:x val="4.4444444444444536E-2"/>
          <c:y val="0.22361111111111132"/>
          <c:w val="0.93888888888889166"/>
          <c:h val="0.50988990959463398"/>
        </c:manualLayout>
      </c:layout>
      <c:barChart>
        <c:barDir val="col"/>
        <c:grouping val="clustered"/>
        <c:ser>
          <c:idx val="0"/>
          <c:order val="0"/>
          <c:tx>
            <c:strRef>
              <c:f>'eruul mend1'!$A$17</c:f>
              <c:strCache>
                <c:ptCount val="1"/>
                <c:pt idx="0">
                  <c:v>Амаржсан эх</c:v>
                </c:pt>
              </c:strCache>
            </c:strRef>
          </c:tx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2012.I-VIII</c:v>
                </c:pt>
                <c:pt idx="1">
                  <c:v>2013.I-VIII</c:v>
                </c:pt>
                <c:pt idx="2">
                  <c:v>2014.I-VIII</c:v>
                </c:pt>
              </c:strCache>
            </c:strRef>
          </c:cat>
          <c:val>
            <c:numRef>
              <c:f>'eruul mend1'!$B$17:$D$17</c:f>
              <c:numCache>
                <c:formatCode>General</c:formatCode>
                <c:ptCount val="3"/>
                <c:pt idx="0">
                  <c:v>866</c:v>
                </c:pt>
                <c:pt idx="1">
                  <c:v>833</c:v>
                </c:pt>
                <c:pt idx="2">
                  <c:v>883</c:v>
                </c:pt>
              </c:numCache>
            </c:numRef>
          </c:val>
        </c:ser>
        <c:ser>
          <c:idx val="1"/>
          <c:order val="1"/>
          <c:tx>
            <c:strRef>
              <c:f>'eruul mend1'!$A$18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dLbls>
            <c:dLbl>
              <c:idx val="0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884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2012.I-VIII</c:v>
                </c:pt>
                <c:pt idx="1">
                  <c:v>2013.I-VIII</c:v>
                </c:pt>
                <c:pt idx="2">
                  <c:v>2014.I-VIII</c:v>
                </c:pt>
              </c:strCache>
            </c:strRef>
          </c:cat>
          <c:val>
            <c:numRef>
              <c:f>'eruul mend1'!$B$18:$D$18</c:f>
              <c:numCache>
                <c:formatCode>General</c:formatCode>
                <c:ptCount val="3"/>
                <c:pt idx="0">
                  <c:v>875</c:v>
                </c:pt>
                <c:pt idx="1">
                  <c:v>839</c:v>
                </c:pt>
                <c:pt idx="2">
                  <c:v>884</c:v>
                </c:pt>
              </c:numCache>
            </c:numRef>
          </c:val>
        </c:ser>
        <c:dLbls/>
        <c:gapWidth val="199"/>
        <c:overlap val="-6"/>
        <c:axId val="50791936"/>
        <c:axId val="50793472"/>
      </c:barChart>
      <c:catAx>
        <c:axId val="507919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0793472"/>
        <c:crosses val="autoZero"/>
        <c:auto val="1"/>
        <c:lblAlgn val="ctr"/>
        <c:lblOffset val="100"/>
      </c:catAx>
      <c:valAx>
        <c:axId val="50793472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tickLblPos val="nextTo"/>
        <c:crossAx val="50791936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title>
      <c:tx>
        <c:rich>
          <a:bodyPr/>
          <a:lstStyle/>
          <a:p>
            <a:pPr>
              <a:defRPr sz="1100" baseline="0"/>
            </a:pPr>
            <a:r>
              <a:rPr lang="mn-MN" sz="1100" baseline="0">
                <a:latin typeface="Arial" pitchFamily="34" charset="0"/>
              </a:rPr>
              <a:t>Эндсэн хүүхдийн тоо, эхний </a:t>
            </a:r>
            <a:r>
              <a:rPr lang="en-US" sz="1100" baseline="0">
                <a:latin typeface="Arial" pitchFamily="34" charset="0"/>
              </a:rPr>
              <a:t>8</a:t>
            </a:r>
            <a:r>
              <a:rPr lang="mn-MN" sz="1100" baseline="0">
                <a:latin typeface="Arial" pitchFamily="34" charset="0"/>
              </a:rPr>
              <a:t> сарын байдлаар</a:t>
            </a:r>
            <a:endParaRPr lang="en-US" sz="1100" baseline="0">
              <a:latin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3.888888888888889E-2"/>
          <c:y val="0.17936316100022412"/>
          <c:w val="0.93888888888889166"/>
          <c:h val="0.54380176436278793"/>
        </c:manualLayout>
      </c:layout>
      <c:barChart>
        <c:barDir val="col"/>
        <c:grouping val="clustered"/>
        <c:ser>
          <c:idx val="0"/>
          <c:order val="0"/>
          <c:tx>
            <c:strRef>
              <c:f>'eruul mend1'!$A$10:$B$10</c:f>
              <c:strCache>
                <c:ptCount val="1"/>
                <c:pt idx="0">
                  <c:v>Нялхсын эндэгдэл</c:v>
                </c:pt>
              </c:strCache>
            </c:strRef>
          </c:tx>
          <c:dLbls>
            <c:dLbl>
              <c:idx val="0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21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2012.I-VIII</c:v>
                </c:pt>
                <c:pt idx="1">
                  <c:v>2013.I-VIII</c:v>
                </c:pt>
                <c:pt idx="2">
                  <c:v>2014.I-VIII</c:v>
                </c:pt>
              </c:strCache>
            </c:strRef>
          </c:cat>
          <c:val>
            <c:numRef>
              <c:f>'eruul mend1'!$C$10:$E$10</c:f>
              <c:numCache>
                <c:formatCode>General</c:formatCode>
                <c:ptCount val="3"/>
                <c:pt idx="0">
                  <c:v>22</c:v>
                </c:pt>
                <c:pt idx="1">
                  <c:v>16</c:v>
                </c:pt>
                <c:pt idx="2">
                  <c:v>21</c:v>
                </c:pt>
              </c:numCache>
            </c:numRef>
          </c:val>
        </c:ser>
        <c:ser>
          <c:idx val="1"/>
          <c:order val="1"/>
          <c:tx>
            <c:strRef>
              <c:f>'eruul mend1'!$A$11:$B$11</c:f>
              <c:strCache>
                <c:ptCount val="1"/>
                <c:pt idx="0">
                  <c:v>5 хүртэлх насандаа эндсэн хүүхэд</c:v>
                </c:pt>
              </c:strCache>
            </c:strRef>
          </c:tx>
          <c:dLbls>
            <c:dLbl>
              <c:idx val="0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4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2012.I-VIII</c:v>
                </c:pt>
                <c:pt idx="1">
                  <c:v>2013.I-VIII</c:v>
                </c:pt>
                <c:pt idx="2">
                  <c:v>2014.I-VIII</c:v>
                </c:pt>
              </c:strCache>
            </c:strRef>
          </c:cat>
          <c:val>
            <c:numRef>
              <c:f>'eruul mend1'!$C$11:$E$11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</c:ser>
        <c:dLbls/>
        <c:gapWidth val="195"/>
        <c:overlap val="-5"/>
        <c:axId val="50848128"/>
        <c:axId val="50849664"/>
      </c:barChart>
      <c:catAx>
        <c:axId val="508481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0849664"/>
        <c:crosses val="autoZero"/>
        <c:auto val="1"/>
        <c:lblAlgn val="ctr"/>
        <c:lblOffset val="100"/>
      </c:catAx>
      <c:valAx>
        <c:axId val="5084966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tickLblPos val="nextTo"/>
        <c:crossAx val="5084812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Халдварт өвчнөөр өвчлөгчид, жил бүрийн эхний </a:t>
            </a:r>
            <a:r>
              <a:rPr lang="en-US" sz="1100">
                <a:latin typeface="Arial" pitchFamily="34" charset="0"/>
                <a:cs typeface="Arial" pitchFamily="34" charset="0"/>
              </a:rPr>
              <a:t>8 </a:t>
            </a:r>
            <a:r>
              <a:rPr lang="mn-MN" sz="1100">
                <a:latin typeface="Arial" pitchFamily="34" charset="0"/>
                <a:cs typeface="Arial" pitchFamily="34" charset="0"/>
              </a:rPr>
              <a:t>сарын байдлаар</a:t>
            </a:r>
          </a:p>
        </c:rich>
      </c:tx>
      <c:layout>
        <c:manualLayout>
          <c:xMode val="edge"/>
          <c:yMode val="edge"/>
          <c:x val="0.21042865228227384"/>
          <c:y val="5.4421768707482956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'eruul mend2'!$A$14:$B$14</c:f>
              <c:strCache>
                <c:ptCount val="1"/>
                <c:pt idx="0">
                  <c:v>Халдварт өвчнөөр өвчлөгчид</c:v>
                </c:pt>
              </c:strCache>
            </c:strRef>
          </c:tx>
          <c:dPt>
            <c:idx val="10"/>
            <c:spPr>
              <a:solidFill>
                <a:srgbClr val="C00000"/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359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'eruul mend2'!$C$13:$M$13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'eruul mend2'!$C$14:$M$14</c:f>
              <c:numCache>
                <c:formatCode>General</c:formatCode>
                <c:ptCount val="11"/>
                <c:pt idx="0">
                  <c:v>221</c:v>
                </c:pt>
                <c:pt idx="1">
                  <c:v>287</c:v>
                </c:pt>
                <c:pt idx="2">
                  <c:v>438</c:v>
                </c:pt>
                <c:pt idx="3">
                  <c:v>340</c:v>
                </c:pt>
                <c:pt idx="4">
                  <c:v>927</c:v>
                </c:pt>
                <c:pt idx="5">
                  <c:v>540</c:v>
                </c:pt>
                <c:pt idx="6">
                  <c:v>326</c:v>
                </c:pt>
                <c:pt idx="7">
                  <c:v>389</c:v>
                </c:pt>
                <c:pt idx="8">
                  <c:v>448</c:v>
                </c:pt>
                <c:pt idx="9">
                  <c:v>755</c:v>
                </c:pt>
                <c:pt idx="10">
                  <c:v>359</c:v>
                </c:pt>
              </c:numCache>
            </c:numRef>
          </c:val>
        </c:ser>
        <c:dLbls/>
        <c:overlap val="-25"/>
        <c:axId val="50428160"/>
        <c:axId val="50434048"/>
      </c:barChart>
      <c:catAx>
        <c:axId val="5042816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0"/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0434048"/>
        <c:crosses val="autoZero"/>
        <c:auto val="1"/>
        <c:lblAlgn val="ctr"/>
        <c:lblOffset val="100"/>
      </c:catAx>
      <c:valAx>
        <c:axId val="5043404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crossAx val="50428160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title>
      <c:tx>
        <c:rich>
          <a:bodyPr/>
          <a:lstStyle/>
          <a:p>
            <a:pPr>
              <a:defRPr sz="1200"/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Гэмт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 хэргийн улмаас гэмтсэн, нас барсан хүний тоо, жил бүрийн эхний </a:t>
            </a: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mn-MN" sz="12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сарын байдлаар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SURGALTIIN!$A$12</c:f>
              <c:strCache>
                <c:ptCount val="1"/>
                <c:pt idx="0">
                  <c:v>Гэмтсэн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SURGALTIIN!$B$11:$D$11</c:f>
              <c:strCache>
                <c:ptCount val="3"/>
                <c:pt idx="0">
                  <c:v>2012.I-VIII</c:v>
                </c:pt>
                <c:pt idx="1">
                  <c:v>2013.I-VIII</c:v>
                </c:pt>
                <c:pt idx="2">
                  <c:v>2014.I-VIII</c:v>
                </c:pt>
              </c:strCache>
            </c:strRef>
          </c:cat>
          <c:val>
            <c:numRef>
              <c:f>SURGALTIIN!$B$12:$D$12</c:f>
              <c:numCache>
                <c:formatCode>General</c:formatCode>
                <c:ptCount val="3"/>
                <c:pt idx="0">
                  <c:v>49</c:v>
                </c:pt>
                <c:pt idx="1">
                  <c:v>82</c:v>
                </c:pt>
                <c:pt idx="2">
                  <c:v>96</c:v>
                </c:pt>
              </c:numCache>
            </c:numRef>
          </c:val>
        </c:ser>
        <c:ser>
          <c:idx val="1"/>
          <c:order val="1"/>
          <c:tx>
            <c:strRef>
              <c:f>SURGALTIIN!$A$13</c:f>
              <c:strCache>
                <c:ptCount val="1"/>
                <c:pt idx="0">
                  <c:v>Нас барсан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SURGALTIIN!$B$11:$D$11</c:f>
              <c:strCache>
                <c:ptCount val="3"/>
                <c:pt idx="0">
                  <c:v>2012.I-VIII</c:v>
                </c:pt>
                <c:pt idx="1">
                  <c:v>2013.I-VIII</c:v>
                </c:pt>
                <c:pt idx="2">
                  <c:v>2014.I-VIII</c:v>
                </c:pt>
              </c:strCache>
            </c:strRef>
          </c:cat>
          <c:val>
            <c:numRef>
              <c:f>SURGALTIIN!$B$13:$D$13</c:f>
              <c:numCache>
                <c:formatCode>General</c:formatCode>
                <c:ptCount val="3"/>
                <c:pt idx="0">
                  <c:v>31</c:v>
                </c:pt>
                <c:pt idx="1">
                  <c:v>20</c:v>
                </c:pt>
                <c:pt idx="2">
                  <c:v>24</c:v>
                </c:pt>
              </c:numCache>
            </c:numRef>
          </c:val>
        </c:ser>
        <c:dLbls/>
        <c:gapWidth val="75"/>
        <c:overlap val="-25"/>
        <c:axId val="83934592"/>
        <c:axId val="83240064"/>
      </c:barChart>
      <c:catAx>
        <c:axId val="839345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3240064"/>
        <c:crosses val="autoZero"/>
        <c:auto val="1"/>
        <c:lblAlgn val="ctr"/>
        <c:lblOffset val="100"/>
      </c:catAx>
      <c:valAx>
        <c:axId val="8324006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tickLblPos val="nextTo"/>
        <c:crossAx val="8393459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Гэмт хэргийн улмаас учирсан хохирлын хэмжээ, жил бүрийн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сарын байдлаар, </a:t>
            </a:r>
            <a:r>
              <a:rPr lang="mn-MN" sz="1100" baseline="0" dirty="0">
                <a:latin typeface="Arial" pitchFamily="34" charset="0"/>
                <a:cs typeface="Arial" pitchFamily="34" charset="0"/>
              </a:rPr>
              <a:t> сая</a:t>
            </a:r>
            <a:r>
              <a:rPr lang="en-US" sz="1100" baseline="0" dirty="0">
                <a:latin typeface="Arial" pitchFamily="34" charset="0"/>
                <a:cs typeface="Arial" pitchFamily="34" charset="0"/>
              </a:rPr>
              <a:t>   </a:t>
            </a:r>
            <a:r>
              <a:rPr lang="mn-MN" sz="1100" baseline="0" dirty="0">
                <a:latin typeface="Arial" pitchFamily="34" charset="0"/>
                <a:cs typeface="Arial" pitchFamily="34" charset="0"/>
              </a:rPr>
              <a:t> төгрөг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SURGALTIIN!$A$6:$B$6</c:f>
              <c:strCache>
                <c:ptCount val="2"/>
                <c:pt idx="0">
                  <c:v>Нийт хохирол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SURGALTIIN!$C$5:$E$5</c:f>
              <c:strCache>
                <c:ptCount val="3"/>
                <c:pt idx="0">
                  <c:v>2012.I-VIII</c:v>
                </c:pt>
                <c:pt idx="1">
                  <c:v>2013.I-VIII</c:v>
                </c:pt>
                <c:pt idx="2">
                  <c:v>2014.I-VIII</c:v>
                </c:pt>
              </c:strCache>
            </c:strRef>
          </c:cat>
          <c:val>
            <c:numRef>
              <c:f>SURGALTIIN!$C$6:$E$6</c:f>
              <c:numCache>
                <c:formatCode>General</c:formatCode>
                <c:ptCount val="3"/>
                <c:pt idx="0">
                  <c:v>152.30000000000001</c:v>
                </c:pt>
                <c:pt idx="1">
                  <c:v>374.6</c:v>
                </c:pt>
                <c:pt idx="2" formatCode="0.0">
                  <c:v>260.89999999999986</c:v>
                </c:pt>
              </c:numCache>
            </c:numRef>
          </c:val>
        </c:ser>
        <c:ser>
          <c:idx val="1"/>
          <c:order val="1"/>
          <c:tx>
            <c:strRef>
              <c:f>SURGALTIIN!$A$7:$B$7</c:f>
              <c:strCache>
                <c:ptCount val="2"/>
                <c:pt idx="0">
                  <c:v>Нөхөн төлүүлсэн хохирол /хувь/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SURGALTIIN!$C$5:$E$5</c:f>
              <c:strCache>
                <c:ptCount val="3"/>
                <c:pt idx="0">
                  <c:v>2012.I-VIII</c:v>
                </c:pt>
                <c:pt idx="1">
                  <c:v>2013.I-VIII</c:v>
                </c:pt>
                <c:pt idx="2">
                  <c:v>2014.I-VIII</c:v>
                </c:pt>
              </c:strCache>
            </c:strRef>
          </c:cat>
          <c:val>
            <c:numRef>
              <c:f>SURGALTIIN!$C$7:$E$7</c:f>
              <c:numCache>
                <c:formatCode>General</c:formatCode>
                <c:ptCount val="3"/>
                <c:pt idx="0">
                  <c:v>98.8</c:v>
                </c:pt>
                <c:pt idx="1">
                  <c:v>83.5</c:v>
                </c:pt>
                <c:pt idx="2" formatCode="0.0">
                  <c:v>84.4</c:v>
                </c:pt>
              </c:numCache>
            </c:numRef>
          </c:val>
        </c:ser>
        <c:dLbls/>
        <c:gapWidth val="75"/>
        <c:overlap val="-23"/>
        <c:axId val="83966208"/>
        <c:axId val="83972096"/>
      </c:barChart>
      <c:catAx>
        <c:axId val="8396620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3972096"/>
        <c:crosses val="autoZero"/>
        <c:auto val="1"/>
        <c:lblAlgn val="ctr"/>
        <c:lblOffset val="100"/>
      </c:catAx>
      <c:valAx>
        <c:axId val="8397209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tickLblPos val="nextTo"/>
        <c:crossAx val="83966208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b"/>
      <c:layout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mn-MN" sz="1400">
                <a:latin typeface="Arial" pitchFamily="34" charset="0"/>
                <a:cs typeface="Arial" pitchFamily="34" charset="0"/>
              </a:rPr>
              <a:t>Бүртгэгдсэн гэмт хэргийн тоо, жил бүрийн эхний </a:t>
            </a:r>
            <a:r>
              <a:rPr lang="en-US" sz="1400">
                <a:latin typeface="Arial" pitchFamily="34" charset="0"/>
                <a:cs typeface="Arial" pitchFamily="34" charset="0"/>
              </a:rPr>
              <a:t>8</a:t>
            </a:r>
            <a:r>
              <a:rPr lang="mn-MN" sz="1400">
                <a:latin typeface="Arial" pitchFamily="34" charset="0"/>
                <a:cs typeface="Arial" pitchFamily="34" charset="0"/>
              </a:rPr>
              <a:t> сарын байдлаар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SURGALTIIN!$A$30:$C$30</c:f>
              <c:strCache>
                <c:ptCount val="3"/>
                <c:pt idx="0">
                  <c:v>Бүртгэгдсэн гэмт хэргийн тоо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Pt>
            <c:idx val="10"/>
            <c:spPr>
              <a:solidFill>
                <a:schemeClr val="accent1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SURGALTIIN!$D$29:$N$29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SURGALTIIN!$D$30:$N$30</c:f>
              <c:numCache>
                <c:formatCode>General</c:formatCode>
                <c:ptCount val="11"/>
                <c:pt idx="0">
                  <c:v>105</c:v>
                </c:pt>
                <c:pt idx="1">
                  <c:v>94</c:v>
                </c:pt>
                <c:pt idx="2">
                  <c:v>105</c:v>
                </c:pt>
                <c:pt idx="3">
                  <c:v>147</c:v>
                </c:pt>
                <c:pt idx="4">
                  <c:v>120</c:v>
                </c:pt>
                <c:pt idx="5">
                  <c:v>118</c:v>
                </c:pt>
                <c:pt idx="6">
                  <c:v>104</c:v>
                </c:pt>
                <c:pt idx="7">
                  <c:v>146</c:v>
                </c:pt>
                <c:pt idx="8">
                  <c:v>160</c:v>
                </c:pt>
                <c:pt idx="9">
                  <c:v>195</c:v>
                </c:pt>
                <c:pt idx="10">
                  <c:v>217</c:v>
                </c:pt>
              </c:numCache>
            </c:numRef>
          </c:val>
        </c:ser>
        <c:dLbls/>
        <c:gapWidth val="87"/>
        <c:overlap val="-25"/>
        <c:axId val="89190784"/>
        <c:axId val="89192320"/>
      </c:barChart>
      <c:catAx>
        <c:axId val="891907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9192320"/>
        <c:crosses val="autoZero"/>
        <c:auto val="1"/>
        <c:lblAlgn val="ctr"/>
        <c:lblOffset val="100"/>
      </c:catAx>
      <c:valAx>
        <c:axId val="8919232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tickLblPos val="nextTo"/>
        <c:crossAx val="89190784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</c:chart>
  <c:spPr>
    <a:ln>
      <a:solidFill>
        <a:schemeClr val="bg1"/>
      </a:solidFill>
    </a:ln>
  </c:sp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14.09.11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8530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E5C23B-B713-4208-9CAF-1784A814566C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866705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14.09.11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14.09.11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14.09.11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14.09.11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14.09.11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14.09.11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14.09.11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14.09.11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14.09.11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14.09.11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14.09.11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14.09.11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chart" Target="../charts/char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03263" y="2395538"/>
            <a:ext cx="798353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4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СҮХБААТАР АЙМГИЙН </a:t>
            </a:r>
            <a:endParaRPr lang="mn-MN" altLang="en-US" sz="44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27088" y="3636963"/>
            <a:ext cx="80121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2014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дугаар сарын байдлаар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114800" y="762000"/>
            <a:ext cx="0" cy="57150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9315955"/>
              </p:ext>
            </p:extLst>
          </p:nvPr>
        </p:nvGraphicFramePr>
        <p:xfrm>
          <a:off x="762000" y="668694"/>
          <a:ext cx="3147914" cy="2684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/>
          <p:cNvCxnSpPr/>
          <p:nvPr/>
        </p:nvCxnSpPr>
        <p:spPr>
          <a:xfrm flipH="1">
            <a:off x="685800" y="3505200"/>
            <a:ext cx="34290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56205806"/>
              </p:ext>
            </p:extLst>
          </p:nvPr>
        </p:nvGraphicFramePr>
        <p:xfrm>
          <a:off x="716902" y="3581400"/>
          <a:ext cx="3321698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3499" y="2985796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8239605"/>
              </p:ext>
            </p:extLst>
          </p:nvPr>
        </p:nvGraphicFramePr>
        <p:xfrm>
          <a:off x="4356102" y="1331913"/>
          <a:ext cx="4406896" cy="1335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5101"/>
                <a:gridCol w="662359"/>
                <a:gridCol w="662359"/>
                <a:gridCol w="662359"/>
                <a:gridCol w="662359"/>
                <a:gridCol w="662359"/>
              </a:tblGrid>
              <a:tr h="36411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</a:rPr>
                        <a:t>2011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6062">
                <a:tc>
                  <a:txBody>
                    <a:bodyPr/>
                    <a:lstStyle/>
                    <a:p>
                      <a:pPr algn="l" fontAlgn="b"/>
                      <a:r>
                        <a:rPr lang="mn-MN" sz="1100" u="none" strike="noStrike" dirty="0">
                          <a:effectLst/>
                        </a:rPr>
                        <a:t>Хүнсний ногоо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96.4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6062">
                <a:tc>
                  <a:txBody>
                    <a:bodyPr/>
                    <a:lstStyle/>
                    <a:p>
                      <a:pPr algn="l" fontAlgn="b"/>
                      <a:r>
                        <a:rPr lang="mn-MN" sz="1100" u="none" strike="noStrike" dirty="0">
                          <a:effectLst/>
                        </a:rPr>
                        <a:t>Төмс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172.0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6062">
                <a:tc>
                  <a:txBody>
                    <a:bodyPr/>
                    <a:lstStyle/>
                    <a:p>
                      <a:pPr algn="l" fontAlgn="b"/>
                      <a:r>
                        <a:rPr lang="mn-MN" sz="1100" u="none" strike="noStrike" dirty="0">
                          <a:effectLst/>
                        </a:rPr>
                        <a:t>Бэлтгэсэн өвс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1 531.0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3 531.5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3 069.2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1 717.5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7 786.1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382787">
                <a:tc>
                  <a:txBody>
                    <a:bodyPr/>
                    <a:lstStyle/>
                    <a:p>
                      <a:pPr algn="l" fontAlgn="b"/>
                      <a:r>
                        <a:rPr lang="mn-MN" sz="1100" u="none" strike="noStrike" dirty="0">
                          <a:effectLst/>
                        </a:rPr>
                        <a:t>Бэлтгэсэн гар тэжээл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272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251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145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42.7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7.6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4876800" y="762000"/>
            <a:ext cx="354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 smtClean="0">
                <a:latin typeface="Arial" charset="0"/>
              </a:rPr>
              <a:t>Ургац хураалт, хадлан тэжээл, тн-оор, жил бүрийн 8 сарын байдлаар</a:t>
            </a:r>
            <a:endParaRPr lang="en-US" altLang="en-US" sz="1200" b="1" dirty="0"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114800" y="2959100"/>
            <a:ext cx="4648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97948301"/>
              </p:ext>
            </p:extLst>
          </p:nvPr>
        </p:nvGraphicFramePr>
        <p:xfrm>
          <a:off x="4191000" y="322352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78216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990600" y="35814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pic>
        <p:nvPicPr>
          <p:cNvPr id="2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85800" y="4492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2636838" y="87153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САЛБАРЫН НИЙТ </a:t>
            </a:r>
            <a:r>
              <a:rPr lang="mn-MN" altLang="en-US" sz="1200" b="1" dirty="0" smtClean="0">
                <a:latin typeface="Arial" charset="0"/>
              </a:rPr>
              <a:t>БҮТЭЭГДЭХҮҮН, </a:t>
            </a:r>
            <a:endParaRPr lang="en-US" altLang="en-US" sz="1200" b="1" dirty="0">
              <a:latin typeface="Arial" charset="0"/>
            </a:endParaRPr>
          </a:p>
          <a:p>
            <a:pPr algn="ctr"/>
            <a:r>
              <a:rPr lang="mn-MN" altLang="en-US" sz="1200" b="1" dirty="0">
                <a:latin typeface="Arial" charset="0"/>
              </a:rPr>
              <a:t>2005 оны зэрэгцүүлэх үнээр</a:t>
            </a:r>
            <a:r>
              <a:rPr lang="en-US" altLang="en-US" sz="1200" b="1" dirty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</a:t>
            </a:r>
            <a:r>
              <a:rPr lang="mn-MN" altLang="en-US" sz="1200" b="1" dirty="0">
                <a:latin typeface="Arial" charset="0"/>
              </a:rPr>
              <a:t>төг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295400" y="13716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20 549.2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19 138.4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18 414.2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96.2</a:t>
                      </a: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17 069.7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15 302.2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13 571.7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88.7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357.4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242.4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348.8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143.9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3 122.1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3 593.8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4 493.7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125.0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Text Box 1"/>
          <p:cNvSpPr txBox="1">
            <a:spLocks noChangeArrowheads="1"/>
          </p:cNvSpPr>
          <p:nvPr/>
        </p:nvSpPr>
        <p:spPr bwMode="auto">
          <a:xfrm>
            <a:off x="8496300" y="16383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055688" y="9906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438" y="3390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2438400" y="3657600"/>
            <a:ext cx="556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</a:t>
            </a:r>
            <a:r>
              <a:rPr lang="mn-MN" altLang="en-US" sz="1200" b="1" dirty="0" smtClean="0">
                <a:latin typeface="Arial" charset="0"/>
              </a:rPr>
              <a:t>БОРЛУУЛСАН БҮТЭЭГДЭХҮҮН, оны үнээр</a:t>
            </a:r>
            <a:r>
              <a:rPr lang="en-US" altLang="en-US" sz="1200" b="1" dirty="0" smtClean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төг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295400" y="41910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79 678.4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69 195.0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83 846.4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121.2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76 002.4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64 906.0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76 894.5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1 142.3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1 400.3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2 945.3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210.3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2 533.7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2 888.7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4 006.6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138.7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15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B34A27-36F3-4ADB-AF37-C6F3F98C216C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/>
              <a:t>12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3555" name="Picture 2" descr="D:\2013\12. December 2013\display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40" t="30411" r="23524" b="9421"/>
          <a:stretch>
            <a:fillRect/>
          </a:stretch>
        </p:blipFill>
        <p:spPr bwMode="auto">
          <a:xfrm>
            <a:off x="685800" y="1077913"/>
            <a:ext cx="75438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62200" y="3352800"/>
            <a:ext cx="6553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www.facebook.com/statistic</a:t>
            </a:r>
            <a:endParaRPr lang="mn-MN" altLang="en-US" sz="40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4419600"/>
            <a:ext cx="7239000" cy="187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mn-MN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сайт: </a:t>
            </a:r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sukhbaatar.nso.mn</a:t>
            </a:r>
          </a:p>
          <a:p>
            <a:r>
              <a:rPr lang="mn-MN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Майл хаяг: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sukhbaatar@nso.mn</a:t>
            </a:r>
          </a:p>
          <a:p>
            <a:r>
              <a:rPr lang="en-US" altLang="en-US" sz="3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statistic_sukh@yahoo.com</a:t>
            </a:r>
            <a:endParaRPr lang="mn-MN" altLang="en-US" sz="38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7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41148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990600"/>
            <a:ext cx="0" cy="30480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шинээр бүртгүүлсэн болон ажилд зуучлагдан орсон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жил бүрийн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           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8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933950" y="9906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ажилгүй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түвшнээр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2014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оны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8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дугаар сарын эцэст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512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71382747"/>
              </p:ext>
            </p:extLst>
          </p:nvPr>
        </p:nvGraphicFramePr>
        <p:xfrm>
          <a:off x="685800" y="4240213"/>
          <a:ext cx="8305800" cy="2541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42382517"/>
              </p:ext>
            </p:extLst>
          </p:nvPr>
        </p:nvGraphicFramePr>
        <p:xfrm>
          <a:off x="5029200" y="1452563"/>
          <a:ext cx="4038600" cy="2586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80982292"/>
              </p:ext>
            </p:extLst>
          </p:nvPr>
        </p:nvGraphicFramePr>
        <p:xfrm>
          <a:off x="703263" y="1639889"/>
          <a:ext cx="4230687" cy="239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830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110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Chart 14"/>
          <p:cNvGraphicFramePr/>
          <p:nvPr/>
        </p:nvGraphicFramePr>
        <p:xfrm>
          <a:off x="762000" y="1219200"/>
          <a:ext cx="3867150" cy="27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4876800" y="1143000"/>
          <a:ext cx="4114800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762000" y="4191000"/>
          <a:ext cx="8001000" cy="211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9215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29170823"/>
              </p:ext>
            </p:extLst>
          </p:nvPr>
        </p:nvGraphicFramePr>
        <p:xfrm>
          <a:off x="706373" y="1143000"/>
          <a:ext cx="4170427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99187262"/>
              </p:ext>
            </p:extLst>
          </p:nvPr>
        </p:nvGraphicFramePr>
        <p:xfrm>
          <a:off x="5029200" y="1143000"/>
          <a:ext cx="4038600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28496022"/>
              </p:ext>
            </p:extLst>
          </p:nvPr>
        </p:nvGraphicFramePr>
        <p:xfrm>
          <a:off x="685800" y="4419600"/>
          <a:ext cx="82296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21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453356" y="3880644"/>
            <a:ext cx="5486400" cy="1111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70648088"/>
              </p:ext>
            </p:extLst>
          </p:nvPr>
        </p:nvGraphicFramePr>
        <p:xfrm>
          <a:off x="4373596" y="2968465"/>
          <a:ext cx="4084603" cy="36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50236722"/>
              </p:ext>
            </p:extLst>
          </p:nvPr>
        </p:nvGraphicFramePr>
        <p:xfrm>
          <a:off x="4621860" y="1143000"/>
          <a:ext cx="3810000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89562200"/>
              </p:ext>
            </p:extLst>
          </p:nvPr>
        </p:nvGraphicFramePr>
        <p:xfrm>
          <a:off x="737475" y="1066800"/>
          <a:ext cx="337732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" name="Straight Connector 12"/>
          <p:cNvCxnSpPr/>
          <p:nvPr/>
        </p:nvCxnSpPr>
        <p:spPr>
          <a:xfrm flipH="1">
            <a:off x="4191000" y="2895600"/>
            <a:ext cx="44196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1131" y="26670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1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90600" y="3816350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55688" y="11430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4171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hart 8"/>
          <p:cNvGraphicFramePr/>
          <p:nvPr/>
        </p:nvGraphicFramePr>
        <p:xfrm>
          <a:off x="1165412" y="1066800"/>
          <a:ext cx="6521263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1143000" y="3962400"/>
          <a:ext cx="6581775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96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38200" y="42672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4914900" y="42672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056063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3207421"/>
              </p:ext>
            </p:extLst>
          </p:nvPr>
        </p:nvGraphicFramePr>
        <p:xfrm>
          <a:off x="990600" y="914400"/>
          <a:ext cx="7740833" cy="3201365"/>
        </p:xfrm>
        <a:graphic>
          <a:graphicData uri="http://schemas.openxmlformats.org/drawingml/2006/table">
            <a:tbl>
              <a:tblPr/>
              <a:tblGrid>
                <a:gridCol w="1549400"/>
                <a:gridCol w="1111604"/>
                <a:gridCol w="844196"/>
                <a:gridCol w="900821"/>
                <a:gridCol w="1111604"/>
                <a:gridCol w="1111604"/>
                <a:gridCol w="1111604"/>
              </a:tblGrid>
              <a:tr h="312075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    </a:t>
                      </a:r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ЗЭЭЛ,</a:t>
                      </a:r>
                      <a:r>
                        <a:rPr lang="mn-MN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ХАДГАЛАМЖИЙН ҮЛДЭГДЭЛ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 </a:t>
                      </a:r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банкуудаар, сарын эцэст, сая.төг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3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0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Зээлийн өрийн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Хадгаламжийн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5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2013.XII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2013.I-VIII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2014.I-VIII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2013.XII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2013.I-VIII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2014.I-VIII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ÕÀÀÍ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47 034.5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45 234.5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56 091.3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17 950.6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13 240.1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13 873.8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ÕÀÑ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3 350.4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3 447.8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4 232.5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3 730.8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3 560.7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3 815.4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Голомт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4 017.2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2 831.9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5 719.3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1 252.2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836.2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1 130.9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Төрийн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19 077.2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15 598.4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25 563.8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10 271.4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8 903.1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10 348.5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Капитал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352.4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Дүн</a:t>
                      </a:r>
                      <a:r>
                        <a:rPr lang="en-US" sz="1200" b="0" i="1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 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                     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73 479.3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67 112.6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91 959.3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33 205.0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26 540.1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smtClean="0">
                          <a:solidFill>
                            <a:schemeClr val="tx1"/>
                          </a:solidFill>
                          <a:latin typeface="Arial"/>
                        </a:rPr>
                        <a:t>29 180.8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838200" y="4343400"/>
          <a:ext cx="40386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5105400" y="4343400"/>
          <a:ext cx="3810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125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Улсын нэгдсэн төсөв</a:t>
            </a:r>
          </a:p>
        </p:txBody>
      </p:sp>
      <p:pic>
        <p:nvPicPr>
          <p:cNvPr id="14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990600" y="3678238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Chart 17"/>
          <p:cNvGraphicFramePr/>
          <p:nvPr/>
        </p:nvGraphicFramePr>
        <p:xfrm>
          <a:off x="1219200" y="990600"/>
          <a:ext cx="7239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1143000" y="3733800"/>
          <a:ext cx="7391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95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70909731"/>
              </p:ext>
            </p:extLst>
          </p:nvPr>
        </p:nvGraphicFramePr>
        <p:xfrm>
          <a:off x="762000" y="838200"/>
          <a:ext cx="3214688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343399" y="914400"/>
            <a:ext cx="1" cy="54102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31907694"/>
              </p:ext>
            </p:extLst>
          </p:nvPr>
        </p:nvGraphicFramePr>
        <p:xfrm>
          <a:off x="4597400" y="838200"/>
          <a:ext cx="4089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48549743"/>
              </p:ext>
            </p:extLst>
          </p:nvPr>
        </p:nvGraphicFramePr>
        <p:xfrm>
          <a:off x="4724400" y="3733800"/>
          <a:ext cx="3810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Connector 8"/>
          <p:cNvCxnSpPr/>
          <p:nvPr/>
        </p:nvCxnSpPr>
        <p:spPr>
          <a:xfrm flipH="1">
            <a:off x="4343400" y="3657600"/>
            <a:ext cx="4343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2099" y="34163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1632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788</Words>
  <Application>Microsoft Office PowerPoint</Application>
  <PresentationFormat>On-screen Show (4:3)</PresentationFormat>
  <Paragraphs>279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AZAA-PC</cp:lastModifiedBy>
  <cp:revision>113</cp:revision>
  <dcterms:created xsi:type="dcterms:W3CDTF">2006-08-16T00:00:00Z</dcterms:created>
  <dcterms:modified xsi:type="dcterms:W3CDTF">2014-09-11T02:40:16Z</dcterms:modified>
</cp:coreProperties>
</file>