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2" r:id="rId3"/>
    <p:sldId id="285" r:id="rId4"/>
    <p:sldId id="287" r:id="rId5"/>
    <p:sldId id="288" r:id="rId6"/>
    <p:sldId id="286" r:id="rId7"/>
    <p:sldId id="270" r:id="rId8"/>
    <p:sldId id="271" r:id="rId9"/>
    <p:sldId id="289" r:id="rId10"/>
    <p:sldId id="290" r:id="rId11"/>
    <p:sldId id="291" r:id="rId12"/>
    <p:sldId id="292" r:id="rId13"/>
    <p:sldId id="277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HAD\Users\Public\2014%20on_taniltsuulga\5-r%20sar\tan_2014_04_sukh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-undrakh-s\eruul%20mend,%20une,%20gemt%20hereg_5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ail_ankhaa\ankhaa_haa\2014%20onii%20medee\5\gemt%20hereg_5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ail_ankhaa\ankhaa_haa\2014%20onii%20medee\5\gemt%20hereg_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5s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5sa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5-r%20sar\tan_2014_04_sukh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AppData\Roaming\Microsoft\Excel\tan-02_%20(version%201).xlsb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ga\Documents\Book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5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5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5sar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-undrakh-s\eruul%20mend,%20une,%20gemt%20hereg_5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-undrakh-s\eruul%20mend,%20une,%20gemt%20hereg_5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-undrakh-s\eruul%20mend,%20une,%20gemt%20hereg_5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121257354679804"/>
          <c:y val="0.32682209315672489"/>
          <c:w val="0.35578510032217536"/>
          <c:h val="0.517728850657602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8737980333103524"/>
                  <c:y val="-0.11153943461985187"/>
                </c:manualLayout>
              </c:layout>
              <c:tx>
                <c:rich>
                  <a:bodyPr/>
                  <a:lstStyle/>
                  <a:p>
                    <a:r>
                      <a:rPr lang="mn-MN" sz="900">
                        <a:latin typeface="Arial" pitchFamily="34" charset="0"/>
                        <a:cs typeface="Arial" pitchFamily="34" charset="0"/>
                      </a:rPr>
                      <a:t>М</a:t>
                    </a:r>
                    <a:r>
                      <a:rPr lang="mn-MN"/>
                      <a:t>агистр,         доктор
0.6%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199667838130606"/>
                  <c:y val="2.6470670456134732E-2"/>
                </c:manualLayout>
              </c:layout>
              <c:tx>
                <c:rich>
                  <a:bodyPr/>
                  <a:lstStyle/>
                  <a:p>
                    <a:r>
                      <a:rPr lang="mn-MN" sz="900" dirty="0">
                        <a:latin typeface="Arial" pitchFamily="34" charset="0"/>
                        <a:cs typeface="Arial" pitchFamily="34" charset="0"/>
                      </a:rPr>
                      <a:t>Д</a:t>
                    </a:r>
                    <a:r>
                      <a:rPr lang="mn-MN" dirty="0"/>
                      <a:t>ипломын болон бакалаврын
27</a:t>
                    </a:r>
                    <a:r>
                      <a:rPr lang="mn-MN" dirty="0" smtClean="0"/>
                      <a:t>.</a:t>
                    </a:r>
                    <a:r>
                      <a:rPr lang="mn-MN" dirty="0"/>
                      <a:t>4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764459998055788"/>
                  <c:y val="0.16114747375328106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Тусгай мэргэжлийн дунд
8.7%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8167857490036047"/>
                  <c:y val="-0.14583333333333373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Техникийн болон мэргэжлийн
</a:t>
                    </a:r>
                    <a:r>
                      <a:rPr lang="mn-MN" dirty="0" smtClean="0"/>
                      <a:t>6.6%</a:t>
                    </a:r>
                    <a:endParaRPr lang="mn-MN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866870807815906E-2"/>
                  <c:y val="6.1106873359580094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944869794501475E-2"/>
                  <c:y val="-4.2571317929521256E-2"/>
                </c:manualLayout>
              </c:layout>
              <c:tx>
                <c:rich>
                  <a:bodyPr/>
                  <a:lstStyle/>
                  <a:p>
                    <a:r>
                      <a:rPr lang="mn-MN" sz="900">
                        <a:latin typeface="Arial" pitchFamily="34" charset="0"/>
                        <a:cs typeface="Arial" pitchFamily="34" charset="0"/>
                      </a:rPr>
                      <a:t>С</a:t>
                    </a:r>
                    <a:r>
                      <a:rPr lang="mn-MN"/>
                      <a:t>уурь
10.2%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4442500243025212E-2"/>
                  <c:y val="-0.12528830380577441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Бага
2.8%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15828600521052E-2"/>
                  <c:y val="-0.1909997049185419"/>
                </c:manualLayout>
              </c:layout>
              <c:tx>
                <c:rich>
                  <a:bodyPr/>
                  <a:lstStyle/>
                  <a:p>
                    <a:r>
                      <a:rPr lang="mn-MN" sz="900">
                        <a:latin typeface="Arial" pitchFamily="34" charset="0"/>
                        <a:cs typeface="Arial" pitchFamily="34" charset="0"/>
                      </a:rPr>
                      <a:t>Боловсролгүй</a:t>
                    </a:r>
                    <a:r>
                      <a:rPr lang="en-US" sz="900"/>
                      <a:t>
</a:t>
                    </a:r>
                    <a:r>
                      <a:rPr lang="mn-MN" sz="900"/>
                      <a:t>0</a:t>
                    </a:r>
                    <a:r>
                      <a:rPr lang="en-US" sz="900"/>
                      <a:t>.8%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grafic_ajilgui!$K$18:$K$24</c:f>
              <c:strCache>
                <c:ptCount val="7"/>
                <c:pt idx="0">
                  <c:v>Дээд</c:v>
                </c:pt>
                <c:pt idx="1">
                  <c:v>Тусгай дунд боловсролтой</c:v>
                </c:pt>
                <c:pt idx="2">
                  <c:v>Техникийн болон мэргэжлийн</c:v>
                </c:pt>
                <c:pt idx="3">
                  <c:v>Бүрэн дунд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grafic_ajilgui!$L$18:$L$24</c:f>
              <c:numCache>
                <c:formatCode>0.0</c:formatCode>
                <c:ptCount val="7"/>
                <c:pt idx="0">
                  <c:v>106</c:v>
                </c:pt>
                <c:pt idx="1">
                  <c:v>39</c:v>
                </c:pt>
                <c:pt idx="2">
                  <c:v>42</c:v>
                </c:pt>
                <c:pt idx="3">
                  <c:v>381</c:v>
                </c:pt>
                <c:pt idx="4">
                  <c:v>141</c:v>
                </c:pt>
                <c:pt idx="5">
                  <c:v>37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cat>
            <c:strRef>
              <c:f>grafic_ajilgui!$K$18:$K$24</c:f>
              <c:strCache>
                <c:ptCount val="7"/>
                <c:pt idx="0">
                  <c:v>Дээд</c:v>
                </c:pt>
                <c:pt idx="1">
                  <c:v>Тусгай дунд боловсролтой</c:v>
                </c:pt>
                <c:pt idx="2">
                  <c:v>Техникийн болон мэргэжлийн</c:v>
                </c:pt>
                <c:pt idx="3">
                  <c:v>Бүрэн дунд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grafic_ajilgui!$M$18:$M$24</c:f>
              <c:numCache>
                <c:formatCode>0.0%</c:formatCode>
                <c:ptCount val="7"/>
                <c:pt idx="0">
                  <c:v>0.14058355437665782</c:v>
                </c:pt>
                <c:pt idx="1">
                  <c:v>5.1724137931034586E-2</c:v>
                </c:pt>
                <c:pt idx="2">
                  <c:v>5.5702917771883444E-2</c:v>
                </c:pt>
                <c:pt idx="3">
                  <c:v>0.50530503978779839</c:v>
                </c:pt>
                <c:pt idx="4">
                  <c:v>0.18700265251989417</c:v>
                </c:pt>
                <c:pt idx="5">
                  <c:v>4.9071618037135424E-2</c:v>
                </c:pt>
                <c:pt idx="6">
                  <c:v>1.061007957559682E-2</c:v>
                </c:pt>
              </c:numCache>
            </c:numRef>
          </c:val>
        </c:ser>
        <c:dLbls/>
        <c:firstSliceAng val="19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/>
              <a:t>Гэмт</a:t>
            </a:r>
            <a:r>
              <a:rPr lang="mn-MN" sz="1400" baseline="0"/>
              <a:t> хэргийн тоо, сумдаар</a:t>
            </a:r>
            <a:endParaRPr lang="en-US" sz="1400"/>
          </a:p>
        </c:rich>
      </c:tx>
      <c:layout>
        <c:manualLayout>
          <c:xMode val="edge"/>
          <c:yMode val="edge"/>
          <c:x val="0.1615886029710204"/>
          <c:y val="2.5313470721005985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'gemt hereg1'!$E$133</c:f>
              <c:strCache>
                <c:ptCount val="1"/>
                <c:pt idx="0">
                  <c:v>2014.I-V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hereg1'!$B$134:$B$146</c:f>
              <c:strCache>
                <c:ptCount val="13"/>
                <c:pt idx="0">
                  <c:v>Баруун-Урт</c:v>
                </c:pt>
                <c:pt idx="1">
                  <c:v>Эрдэнэцагаан</c:v>
                </c:pt>
                <c:pt idx="2">
                  <c:v>Мөнххаан</c:v>
                </c:pt>
                <c:pt idx="3">
                  <c:v>Асгат</c:v>
                </c:pt>
                <c:pt idx="4">
                  <c:v>Наран</c:v>
                </c:pt>
                <c:pt idx="5">
                  <c:v>Онгон</c:v>
                </c:pt>
                <c:pt idx="6">
                  <c:v>Сүхбаатар</c:v>
                </c:pt>
                <c:pt idx="7">
                  <c:v>Уулбаян</c:v>
                </c:pt>
                <c:pt idx="8">
                  <c:v>Түмэнцогт</c:v>
                </c:pt>
                <c:pt idx="9">
                  <c:v>Дарьганга</c:v>
                </c:pt>
                <c:pt idx="10">
                  <c:v>Баяндэлгэр</c:v>
                </c:pt>
                <c:pt idx="11">
                  <c:v>Халзан</c:v>
                </c:pt>
                <c:pt idx="12">
                  <c:v>Түвшинширээ</c:v>
                </c:pt>
              </c:strCache>
            </c:strRef>
          </c:cat>
          <c:val>
            <c:numRef>
              <c:f>'gemt hereg1'!$E$134:$E$146</c:f>
              <c:numCache>
                <c:formatCode>General</c:formatCode>
                <c:ptCount val="13"/>
                <c:pt idx="0">
                  <c:v>86</c:v>
                </c:pt>
                <c:pt idx="1">
                  <c:v>15</c:v>
                </c:pt>
                <c:pt idx="2">
                  <c:v>12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</c:numCache>
            </c:numRef>
          </c:val>
        </c:ser>
        <c:dLbls/>
        <c:axId val="67204224"/>
        <c:axId val="67205760"/>
      </c:barChart>
      <c:catAx>
        <c:axId val="67204224"/>
        <c:scaling>
          <c:orientation val="minMax"/>
        </c:scaling>
        <c:axPos val="l"/>
        <c:numFmt formatCode="General" sourceLinked="0"/>
        <c:tickLblPos val="nextTo"/>
        <c:crossAx val="67205760"/>
        <c:crosses val="autoZero"/>
        <c:auto val="1"/>
        <c:lblAlgn val="ctr"/>
        <c:lblOffset val="100"/>
      </c:catAx>
      <c:valAx>
        <c:axId val="67205760"/>
        <c:scaling>
          <c:orientation val="minMax"/>
        </c:scaling>
        <c:delete val="1"/>
        <c:axPos val="b"/>
        <c:numFmt formatCode="General" sourceLinked="1"/>
        <c:tickLblPos val="none"/>
        <c:crossAx val="6720422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mn-MN" sz="1100" b="1" dirty="0"/>
              <a:t>Сэжигтэн</a:t>
            </a:r>
            <a:r>
              <a:rPr lang="mn-MN" sz="1100" b="1" baseline="0" dirty="0"/>
              <a:t> яллагдагчдын тоо</a:t>
            </a:r>
            <a:endParaRPr lang="en-US" sz="1100" b="1" dirty="0"/>
          </a:p>
        </c:rich>
      </c:tx>
      <c:layout>
        <c:manualLayout>
          <c:xMode val="edge"/>
          <c:yMode val="edge"/>
          <c:x val="0.14802392323910327"/>
          <c:y val="0.10416996691981552"/>
        </c:manualLayout>
      </c:layout>
      <c:overlay val="1"/>
    </c:title>
    <c:plotArea>
      <c:layout>
        <c:manualLayout>
          <c:layoutTarget val="inner"/>
          <c:xMode val="edge"/>
          <c:yMode val="edge"/>
          <c:x val="4.7464940668824167E-2"/>
          <c:y val="0.30856443393006655"/>
          <c:w val="0.90507011866235154"/>
          <c:h val="0.4458086461165448"/>
        </c:manualLayout>
      </c:layout>
      <c:barChart>
        <c:barDir val="col"/>
        <c:grouping val="clustered"/>
        <c:ser>
          <c:idx val="0"/>
          <c:order val="0"/>
          <c:tx>
            <c:strRef>
              <c:f>'gemt hereg1'!$B$123</c:f>
              <c:strCache>
                <c:ptCount val="1"/>
                <c:pt idx="0">
                  <c:v>Бүгд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hereg1'!$C$122:$E$122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'gemt hereg1'!$C$123:$E$123</c:f>
              <c:numCache>
                <c:formatCode>General</c:formatCode>
                <c:ptCount val="3"/>
                <c:pt idx="0">
                  <c:v>80</c:v>
                </c:pt>
                <c:pt idx="1">
                  <c:v>114</c:v>
                </c:pt>
                <c:pt idx="2">
                  <c:v>146</c:v>
                </c:pt>
              </c:numCache>
            </c:numRef>
          </c:val>
        </c:ser>
        <c:dLbls>
          <c:showVal val="1"/>
        </c:dLbls>
        <c:gapWidth val="75"/>
        <c:overlap val="-23"/>
        <c:axId val="66889984"/>
        <c:axId val="68235264"/>
      </c:barChart>
      <c:catAx>
        <c:axId val="66889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8235264"/>
        <c:crosses val="autoZero"/>
        <c:auto val="1"/>
        <c:lblAlgn val="ctr"/>
        <c:lblOffset val="100"/>
      </c:catAx>
      <c:valAx>
        <c:axId val="68235264"/>
        <c:scaling>
          <c:orientation val="minMax"/>
        </c:scaling>
        <c:delete val="1"/>
        <c:axPos val="l"/>
        <c:numFmt formatCode="General" sourceLinked="1"/>
        <c:tickLblPos val="none"/>
        <c:crossAx val="6688998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/>
              <a:t>Сэжигтэний</a:t>
            </a:r>
            <a:r>
              <a:rPr lang="mn-MN" sz="1400" baseline="0"/>
              <a:t> тоо сумдаар</a:t>
            </a:r>
            <a:endParaRPr lang="en-US" sz="1400"/>
          </a:p>
        </c:rich>
      </c:tx>
      <c:layout>
        <c:manualLayout>
          <c:xMode val="edge"/>
          <c:yMode val="edge"/>
          <c:x val="0.16553324325583571"/>
          <c:y val="2.1980052493438321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'gemt hereg1'!$E$161</c:f>
              <c:strCache>
                <c:ptCount val="1"/>
                <c:pt idx="0">
                  <c:v>2014.I-V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hereg1'!$B$162:$B$174</c:f>
              <c:strCache>
                <c:ptCount val="13"/>
                <c:pt idx="0">
                  <c:v>Баруун-Урт</c:v>
                </c:pt>
                <c:pt idx="1">
                  <c:v>Эрдэнэцагаан</c:v>
                </c:pt>
                <c:pt idx="2">
                  <c:v>Мөнххаан</c:v>
                </c:pt>
                <c:pt idx="3">
                  <c:v>Асгат</c:v>
                </c:pt>
                <c:pt idx="4">
                  <c:v>Онгон</c:v>
                </c:pt>
                <c:pt idx="5">
                  <c:v>Уулбаян</c:v>
                </c:pt>
                <c:pt idx="6">
                  <c:v>Наран</c:v>
                </c:pt>
                <c:pt idx="7">
                  <c:v>Сүхбаатар</c:v>
                </c:pt>
                <c:pt idx="8">
                  <c:v>Баяндэлгэр</c:v>
                </c:pt>
                <c:pt idx="9">
                  <c:v>Дарьганга</c:v>
                </c:pt>
                <c:pt idx="10">
                  <c:v>Түмэнцогт</c:v>
                </c:pt>
                <c:pt idx="11">
                  <c:v>Түвшинширээ</c:v>
                </c:pt>
                <c:pt idx="12">
                  <c:v>Халзан</c:v>
                </c:pt>
              </c:strCache>
            </c:strRef>
          </c:cat>
          <c:val>
            <c:numRef>
              <c:f>'gemt hereg1'!$E$162:$E$174</c:f>
              <c:numCache>
                <c:formatCode>_(* #,##0_);_(* \(#,##0\);_(* "-"_);_(@_)</c:formatCode>
                <c:ptCount val="13"/>
                <c:pt idx="0">
                  <c:v>95</c:v>
                </c:pt>
                <c:pt idx="1">
                  <c:v>14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/>
        <c:axId val="68251008"/>
        <c:axId val="68256896"/>
      </c:barChart>
      <c:catAx>
        <c:axId val="68251008"/>
        <c:scaling>
          <c:orientation val="minMax"/>
        </c:scaling>
        <c:axPos val="l"/>
        <c:numFmt formatCode="General" sourceLinked="0"/>
        <c:tickLblPos val="nextTo"/>
        <c:crossAx val="68256896"/>
        <c:crosses val="autoZero"/>
        <c:auto val="1"/>
        <c:lblAlgn val="ctr"/>
        <c:lblOffset val="100"/>
      </c:catAx>
      <c:valAx>
        <c:axId val="68256896"/>
        <c:scaling>
          <c:orientation val="minMax"/>
        </c:scaling>
        <c:delete val="1"/>
        <c:axPos val="b"/>
        <c:numFmt formatCode="_(* #,##0_);_(* \(#,##0\);_(* &quot;-&quot;_);_(@_)" sourceLinked="1"/>
        <c:tickLblPos val="none"/>
        <c:crossAx val="6825100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(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8226"/>
          <c:y val="2.3148148148148147E-2"/>
        </c:manualLayout>
      </c:layout>
    </c:title>
    <c:plotArea>
      <c:layout>
        <c:manualLayout>
          <c:layoutTarget val="inner"/>
          <c:xMode val="edge"/>
          <c:yMode val="edge"/>
          <c:x val="6.3048669134698782E-2"/>
          <c:y val="0.15697944006999265"/>
          <c:w val="0.79674754629470723"/>
          <c:h val="0.6926461796442116"/>
        </c:manualLayout>
      </c:layout>
      <c:lineChart>
        <c:grouping val="standard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489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16108685104496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697719553614823E-2"/>
                  <c:y val="-4.62962962962965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816108685104496E-2"/>
                  <c:y val="-6.01851851851850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579330422125177E-2"/>
                  <c:y val="-6.48148148148151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346E-2"/>
                  <c:y val="6.01851851851850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875303250849353E-2"/>
                  <c:y val="6.01851851851852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75303250849353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16108685104496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171276079573342E-2"/>
                  <c:y val="6.48148148148151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6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08054342552315E-3"/>
                  <c:y val="4.629629629629656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</c:numCache>
            </c:numRef>
          </c:val>
        </c:ser>
        <c:dLbls/>
        <c:marker val="1"/>
        <c:axId val="69513216"/>
        <c:axId val="69514752"/>
      </c:lineChart>
      <c:catAx>
        <c:axId val="695132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514752"/>
        <c:crosses val="autoZero"/>
        <c:auto val="1"/>
        <c:lblAlgn val="ctr"/>
        <c:lblOffset val="100"/>
      </c:catAx>
      <c:valAx>
        <c:axId val="69514752"/>
        <c:scaling>
          <c:orientation val="minMax"/>
          <c:max val="112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51321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solidFill>
        <a:schemeClr val="bg1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оны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Хувь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ТӨ</c:v>
                </c:pt>
                <c:pt idx="1">
                  <c:v>СҮ</c:v>
                </c:pt>
                <c:pt idx="2">
                  <c:v>ЗА</c:v>
                </c:pt>
                <c:pt idx="3">
                  <c:v>АР</c:v>
                </c:pt>
                <c:pt idx="4">
                  <c:v>ДО</c:v>
                </c:pt>
                <c:pt idx="5">
                  <c:v>ДА</c:v>
                </c:pt>
                <c:pt idx="6">
                  <c:v>ӨМ</c:v>
                </c:pt>
                <c:pt idx="7">
                  <c:v>ДУ</c:v>
                </c:pt>
                <c:pt idx="8">
                  <c:v>УВ</c:v>
                </c:pt>
                <c:pt idx="9">
                  <c:v>ХЭ</c:v>
                </c:pt>
                <c:pt idx="10">
                  <c:v>ДД</c:v>
                </c:pt>
                <c:pt idx="11">
                  <c:v>БУ</c:v>
                </c:pt>
                <c:pt idx="12">
                  <c:v>ХӨ</c:v>
                </c:pt>
                <c:pt idx="13">
                  <c:v>ХО</c:v>
                </c:pt>
                <c:pt idx="14">
                  <c:v>ОР</c:v>
                </c:pt>
                <c:pt idx="15">
                  <c:v>ГО</c:v>
                </c:pt>
                <c:pt idx="16">
                  <c:v>БӨ</c:v>
                </c:pt>
                <c:pt idx="17">
                  <c:v>БХ</c:v>
                </c:pt>
                <c:pt idx="18">
                  <c:v>ГС</c:v>
                </c:pt>
                <c:pt idx="19">
                  <c:v>ӨВ</c:v>
                </c:pt>
                <c:pt idx="20">
                  <c:v>СЭ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0.2</c:v>
                </c:pt>
                <c:pt idx="1">
                  <c:v>0.30000000000000032</c:v>
                </c:pt>
                <c:pt idx="2" formatCode="0.0">
                  <c:v>0.4</c:v>
                </c:pt>
                <c:pt idx="3">
                  <c:v>0.8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1.4</c:v>
                </c:pt>
                <c:pt idx="9">
                  <c:v>1.4</c:v>
                </c:pt>
                <c:pt idx="10">
                  <c:v>1.7</c:v>
                </c:pt>
                <c:pt idx="11">
                  <c:v>1.7</c:v>
                </c:pt>
                <c:pt idx="12" formatCode="0.0">
                  <c:v>2</c:v>
                </c:pt>
                <c:pt idx="13">
                  <c:v>2.1</c:v>
                </c:pt>
                <c:pt idx="14">
                  <c:v>2.1</c:v>
                </c:pt>
                <c:pt idx="15">
                  <c:v>2.4</c:v>
                </c:pt>
                <c:pt idx="16">
                  <c:v>2.4</c:v>
                </c:pt>
                <c:pt idx="17">
                  <c:v>2.5</c:v>
                </c:pt>
                <c:pt idx="18">
                  <c:v>2.7</c:v>
                </c:pt>
                <c:pt idx="19">
                  <c:v>2.9</c:v>
                </c:pt>
                <c:pt idx="20">
                  <c:v>5.5</c:v>
                </c:pt>
              </c:numCache>
            </c:numRef>
          </c:val>
        </c:ser>
        <c:dLbls/>
        <c:axId val="69367680"/>
        <c:axId val="69369216"/>
      </c:barChart>
      <c:catAx>
        <c:axId val="6936768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369216"/>
        <c:crosses val="autoZero"/>
        <c:auto val="1"/>
        <c:lblAlgn val="ctr"/>
        <c:lblOffset val="100"/>
      </c:catAx>
      <c:valAx>
        <c:axId val="6936921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36768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5.2036444663167099E-2"/>
          <c:y val="0.26902076578663026"/>
          <c:w val="6.9820527137436542E-2"/>
          <c:h val="8.37171916010500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'5'!$B$17</c:f>
              <c:strCache>
                <c:ptCount val="1"/>
                <c:pt idx="0">
                  <c:v>Банкны өр, зээлийн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'5'!$A$18:$A$22</c:f>
              <c:strCache>
                <c:ptCount val="5"/>
                <c:pt idx="0">
                  <c:v>2010.I-V</c:v>
                </c:pt>
                <c:pt idx="1">
                  <c:v>2011.I-V</c:v>
                </c:pt>
                <c:pt idx="2">
                  <c:v>2012.I-V</c:v>
                </c:pt>
                <c:pt idx="3">
                  <c:v>2013.I-V</c:v>
                </c:pt>
                <c:pt idx="4">
                  <c:v>2014.I-V</c:v>
                </c:pt>
              </c:strCache>
            </c:strRef>
          </c:cat>
          <c:val>
            <c:numRef>
              <c:f>'5'!$B$18:$B$22</c:f>
              <c:numCache>
                <c:formatCode>General</c:formatCode>
                <c:ptCount val="5"/>
                <c:pt idx="0">
                  <c:v>12.7</c:v>
                </c:pt>
                <c:pt idx="1">
                  <c:v>24.1</c:v>
                </c:pt>
                <c:pt idx="2">
                  <c:v>36.6</c:v>
                </c:pt>
                <c:pt idx="3">
                  <c:v>55.3</c:v>
                </c:pt>
                <c:pt idx="4">
                  <c:v>80.400000000000006</c:v>
                </c:pt>
              </c:numCache>
            </c:numRef>
          </c:val>
        </c:ser>
        <c:dLbls>
          <c:showVal val="1"/>
        </c:dLbls>
        <c:overlap val="-25"/>
        <c:axId val="69723264"/>
        <c:axId val="69724800"/>
      </c:barChart>
      <c:catAx>
        <c:axId val="697232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724800"/>
        <c:crosses val="autoZero"/>
        <c:auto val="1"/>
        <c:lblAlgn val="ctr"/>
        <c:lblOffset val="100"/>
      </c:catAx>
      <c:valAx>
        <c:axId val="69724800"/>
        <c:scaling>
          <c:orientation val="minMax"/>
        </c:scaling>
        <c:delete val="1"/>
        <c:axPos val="l"/>
        <c:numFmt formatCode="General" sourceLinked="1"/>
        <c:tickLblPos val="nextTo"/>
        <c:crossAx val="69723264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8604724409448822E-2"/>
          <c:y val="0.14651501895596386"/>
          <c:w val="0.96139527559055138"/>
          <c:h val="0.59341255954116823"/>
        </c:manualLayout>
      </c:layout>
      <c:barChart>
        <c:barDir val="col"/>
        <c:grouping val="clustered"/>
        <c:ser>
          <c:idx val="0"/>
          <c:order val="0"/>
          <c:tx>
            <c:strRef>
              <c:f>'5'!$B$31</c:f>
              <c:strCache>
                <c:ptCount val="1"/>
                <c:pt idx="0">
                  <c:v>Хадгаламж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'5'!$A$32:$A$36</c:f>
              <c:strCache>
                <c:ptCount val="5"/>
                <c:pt idx="0">
                  <c:v>2010.I-V</c:v>
                </c:pt>
                <c:pt idx="1">
                  <c:v>2011.I-V</c:v>
                </c:pt>
                <c:pt idx="2">
                  <c:v>2012.I-V</c:v>
                </c:pt>
                <c:pt idx="3">
                  <c:v>2013.I-V</c:v>
                </c:pt>
                <c:pt idx="4">
                  <c:v>2014.I-V</c:v>
                </c:pt>
              </c:strCache>
            </c:strRef>
          </c:cat>
          <c:val>
            <c:numRef>
              <c:f>'5'!$B$32:$B$36</c:f>
              <c:numCache>
                <c:formatCode>General</c:formatCode>
                <c:ptCount val="5"/>
                <c:pt idx="0">
                  <c:v>10.8</c:v>
                </c:pt>
                <c:pt idx="1">
                  <c:v>15.6</c:v>
                </c:pt>
                <c:pt idx="2">
                  <c:v>21.9</c:v>
                </c:pt>
                <c:pt idx="3">
                  <c:v>30.5</c:v>
                </c:pt>
                <c:pt idx="4">
                  <c:v>33.700000000000003</c:v>
                </c:pt>
              </c:numCache>
            </c:numRef>
          </c:val>
        </c:ser>
        <c:dLbls>
          <c:showVal val="1"/>
        </c:dLbls>
        <c:overlap val="-25"/>
        <c:axId val="67267200"/>
        <c:axId val="67268992"/>
      </c:barChart>
      <c:catAx>
        <c:axId val="67267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268992"/>
        <c:crosses val="autoZero"/>
        <c:auto val="1"/>
        <c:lblAlgn val="ctr"/>
        <c:lblOffset val="100"/>
      </c:catAx>
      <c:valAx>
        <c:axId val="67268992"/>
        <c:scaling>
          <c:orientation val="minMax"/>
        </c:scaling>
        <c:delete val="1"/>
        <c:axPos val="l"/>
        <c:numFmt formatCode="General" sourceLinked="1"/>
        <c:tickLblPos val="nextTo"/>
        <c:crossAx val="67267200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/>
              <a:t>Улсын төсвөөс олгосон санхүүгийн дэмжлэг, </a:t>
            </a:r>
            <a:r>
              <a:rPr lang="mn-MN" dirty="0" smtClean="0"/>
              <a:t>2013 оны жилийн      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6899903301561006"/>
          <c:y val="6.1358267716535422E-2"/>
        </c:manualLayout>
      </c:layout>
    </c:title>
    <c:plotArea>
      <c:layout>
        <c:manualLayout>
          <c:layoutTarget val="inner"/>
          <c:xMode val="edge"/>
          <c:yMode val="edge"/>
          <c:x val="2.5641025641025713E-2"/>
          <c:y val="0.18029350104821804"/>
          <c:w val="0.93447293447293356"/>
          <c:h val="0.61896271527702851"/>
        </c:manualLayout>
      </c:layout>
      <c:barChart>
        <c:barDir val="col"/>
        <c:grouping val="clustered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2.5427462592816946E-2"/>
                  <c:y val="8.822529259314333E-3"/>
                </c:manualLayout>
              </c:layout>
              <c:showVal val="1"/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Val val="1"/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257861635220122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8.3857442348008876E-3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1.6771488469601716E-2"/>
                </c:manualLayout>
              </c:layout>
              <c:showVal val="1"/>
            </c:dLbl>
            <c:dLbl>
              <c:idx val="11"/>
              <c:layout>
                <c:manualLayout>
                  <c:x val="5.6980056980056983E-3"/>
                  <c:y val="1.2578616352201229E-2"/>
                </c:manualLayout>
              </c:layout>
              <c:showVal val="1"/>
            </c:dLbl>
            <c:dLbl>
              <c:idx val="13"/>
              <c:layout>
                <c:manualLayout>
                  <c:x val="2.8490028490028491E-3"/>
                  <c:y val="1.2578616352201229E-2"/>
                </c:manualLayout>
              </c:layout>
              <c:showVal val="1"/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Val val="1"/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Val val="1"/>
            </c:dLbl>
            <c:dLbl>
              <c:idx val="17"/>
              <c:layout>
                <c:manualLayout>
                  <c:x val="8.5470085470085496E-3"/>
                  <c:y val="1.2578616352201229E-2"/>
                </c:manualLayout>
              </c:layout>
              <c:showVal val="1"/>
            </c:dLbl>
            <c:dLbl>
              <c:idx val="18"/>
              <c:layout>
                <c:manualLayout>
                  <c:x val="5.6980056980056983E-3"/>
                  <c:y val="2.0964360587002146E-2"/>
                </c:manualLayout>
              </c:layout>
              <c:showVal val="1"/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Val val="1"/>
        </c:dLbls>
        <c:gapWidth val="90"/>
        <c:overlap val="-25"/>
        <c:axId val="69764224"/>
        <c:axId val="69765760"/>
      </c:barChart>
      <c:catAx>
        <c:axId val="69764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765760"/>
        <c:crosses val="autoZero"/>
        <c:auto val="1"/>
        <c:lblAlgn val="ctr"/>
        <c:lblOffset val="100"/>
      </c:catAx>
      <c:valAx>
        <c:axId val="69765760"/>
        <c:scaling>
          <c:orientation val="minMax"/>
        </c:scaling>
        <c:delete val="1"/>
        <c:axPos val="l"/>
        <c:numFmt formatCode="General" sourceLinked="1"/>
        <c:tickLblPos val="nextTo"/>
        <c:crossAx val="6976422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Төсвийн орлого, зарлага, тэрбум.төг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542061058157204"/>
          <c:y val="3.0303030303030307E-2"/>
        </c:manualLayout>
      </c:layout>
    </c:title>
    <c:plotArea>
      <c:layout>
        <c:manualLayout>
          <c:layoutTarget val="inner"/>
          <c:xMode val="edge"/>
          <c:yMode val="edge"/>
          <c:x val="1.9298245614035092E-2"/>
          <c:y val="0.15041875447387265"/>
          <c:w val="0.96140350877192959"/>
          <c:h val="0.57442535592141897"/>
        </c:manualLayout>
      </c:layout>
      <c:barChart>
        <c:barDir val="col"/>
        <c:grouping val="clustered"/>
        <c:ser>
          <c:idx val="0"/>
          <c:order val="0"/>
          <c:tx>
            <c:strRef>
              <c:f>'5'!$B$3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'5'!$A$4:$A$8</c:f>
              <c:strCache>
                <c:ptCount val="5"/>
                <c:pt idx="0">
                  <c:v>2010.I-V</c:v>
                </c:pt>
                <c:pt idx="1">
                  <c:v>2011.I-V</c:v>
                </c:pt>
                <c:pt idx="2">
                  <c:v>2012.I-V</c:v>
                </c:pt>
                <c:pt idx="3">
                  <c:v>2013.I-V</c:v>
                </c:pt>
                <c:pt idx="4">
                  <c:v>2014.I-V</c:v>
                </c:pt>
              </c:strCache>
            </c:strRef>
          </c:cat>
          <c:val>
            <c:numRef>
              <c:f>'5'!$B$4:$B$8</c:f>
              <c:numCache>
                <c:formatCode>0.0</c:formatCode>
                <c:ptCount val="5"/>
                <c:pt idx="0">
                  <c:v>4</c:v>
                </c:pt>
                <c:pt idx="1">
                  <c:v>4</c:v>
                </c:pt>
                <c:pt idx="2" formatCode="General">
                  <c:v>4.9000000000000004</c:v>
                </c:pt>
                <c:pt idx="3" formatCode="General">
                  <c:v>22.6</c:v>
                </c:pt>
                <c:pt idx="4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'5'!$C$3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'5'!$A$4:$A$8</c:f>
              <c:strCache>
                <c:ptCount val="5"/>
                <c:pt idx="0">
                  <c:v>2010.I-V</c:v>
                </c:pt>
                <c:pt idx="1">
                  <c:v>2011.I-V</c:v>
                </c:pt>
                <c:pt idx="2">
                  <c:v>2012.I-V</c:v>
                </c:pt>
                <c:pt idx="3">
                  <c:v>2013.I-V</c:v>
                </c:pt>
                <c:pt idx="4">
                  <c:v>2014.I-V</c:v>
                </c:pt>
              </c:strCache>
            </c:strRef>
          </c:cat>
          <c:val>
            <c:numRef>
              <c:f>'5'!$C$4:$C$8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2.6</c:v>
                </c:pt>
                <c:pt idx="2">
                  <c:v>3.1</c:v>
                </c:pt>
                <c:pt idx="3" formatCode="0.0">
                  <c:v>16</c:v>
                </c:pt>
                <c:pt idx="4">
                  <c:v>21.2</c:v>
                </c:pt>
              </c:numCache>
            </c:numRef>
          </c:val>
        </c:ser>
        <c:dLbls>
          <c:showVal val="1"/>
        </c:dLbls>
        <c:overlap val="-25"/>
        <c:axId val="69890048"/>
        <c:axId val="69891584"/>
      </c:barChart>
      <c:catAx>
        <c:axId val="69890048"/>
        <c:scaling>
          <c:orientation val="minMax"/>
        </c:scaling>
        <c:axPos val="b"/>
        <c:majorTickMark val="none"/>
        <c:tickLblPos val="nextTo"/>
        <c:crossAx val="69891584"/>
        <c:crosses val="autoZero"/>
        <c:auto val="1"/>
        <c:lblAlgn val="ctr"/>
        <c:lblOffset val="100"/>
      </c:catAx>
      <c:valAx>
        <c:axId val="69891584"/>
        <c:scaling>
          <c:orientation val="minMax"/>
        </c:scaling>
        <c:delete val="1"/>
        <c:axPos val="l"/>
        <c:numFmt formatCode="0.0" sourceLinked="1"/>
        <c:tickLblPos val="nextTo"/>
        <c:crossAx val="69890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551153474236781"/>
          <c:y val="0.9075757575757577"/>
          <c:w val="0.37814532393977074"/>
          <c:h val="8.8952914976537026E-2"/>
        </c:manualLayout>
      </c:layout>
      <c:txPr>
        <a:bodyPr/>
        <a:lstStyle/>
        <a:p>
          <a:pPr>
            <a:defRPr sz="105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/>
              <a:t>Мал төллөлт 2014 оны 5 сарын эцэст, мян.тол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dLbl>
              <c:idx val="12"/>
              <c:layout>
                <c:manualLayout>
                  <c:x val="0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[Book2.xlsx]Sheet1!$A$34:$A$46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[Book2.xlsx]Sheet1!$B$34:$B$46</c:f>
              <c:numCache>
                <c:formatCode>0.0</c:formatCode>
                <c:ptCount val="13"/>
                <c:pt idx="0">
                  <c:v>25.457000000000001</c:v>
                </c:pt>
                <c:pt idx="1">
                  <c:v>33.296000000000063</c:v>
                </c:pt>
                <c:pt idx="2">
                  <c:v>34.674000000000007</c:v>
                </c:pt>
                <c:pt idx="3">
                  <c:v>46.038000000000011</c:v>
                </c:pt>
                <c:pt idx="4">
                  <c:v>50.608000000000011</c:v>
                </c:pt>
                <c:pt idx="5">
                  <c:v>68.533000000000001</c:v>
                </c:pt>
                <c:pt idx="6">
                  <c:v>70.620999999999981</c:v>
                </c:pt>
                <c:pt idx="7">
                  <c:v>73.634999999999991</c:v>
                </c:pt>
                <c:pt idx="8">
                  <c:v>74.256</c:v>
                </c:pt>
                <c:pt idx="9">
                  <c:v>92.1</c:v>
                </c:pt>
                <c:pt idx="10">
                  <c:v>104.11999999999999</c:v>
                </c:pt>
                <c:pt idx="11">
                  <c:v>105.66999999999999</c:v>
                </c:pt>
                <c:pt idx="12">
                  <c:v>114.24400000000016</c:v>
                </c:pt>
              </c:numCache>
            </c:numRef>
          </c:val>
        </c:ser>
        <c:dLbls>
          <c:showVal val="1"/>
        </c:dLbls>
        <c:gapWidth val="100"/>
        <c:overlap val="-21"/>
        <c:axId val="70113152"/>
        <c:axId val="70114688"/>
      </c:barChart>
      <c:catAx>
        <c:axId val="70113152"/>
        <c:scaling>
          <c:orientation val="minMax"/>
        </c:scaling>
        <c:axPos val="l"/>
        <c:numFmt formatCode="General" sourceLinked="0"/>
        <c:majorTickMark val="none"/>
        <c:tickLblPos val="nextTo"/>
        <c:crossAx val="70114688"/>
        <c:crosses val="autoZero"/>
        <c:auto val="1"/>
        <c:lblAlgn val="ctr"/>
        <c:lblOffset val="100"/>
      </c:catAx>
      <c:valAx>
        <c:axId val="70114688"/>
        <c:scaling>
          <c:orientation val="minMax"/>
        </c:scaling>
        <c:delete val="1"/>
        <c:axPos val="b"/>
        <c:numFmt formatCode="0.0" sourceLinked="1"/>
        <c:tickLblPos val="none"/>
        <c:crossAx val="7011315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0555555555555582E-2"/>
          <c:y val="4.4579533941236441E-2"/>
          <c:w val="0.95050000000000001"/>
          <c:h val="0.63983294448158601"/>
        </c:manualLayout>
      </c:layout>
      <c:lineChart>
        <c:grouping val="standard"/>
        <c:ser>
          <c:idx val="0"/>
          <c:order val="0"/>
          <c:tx>
            <c:strRef>
              <c:f>grafic_ajilgui!$K$8</c:f>
              <c:strCache>
                <c:ptCount val="1"/>
                <c:pt idx="0">
                  <c:v>Шинээр бүртгүүлсэн иргэдийн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grafic_ajilgui!$L$7:$N$7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grafic_ajilgui!$L$8:$N$8</c:f>
              <c:numCache>
                <c:formatCode>General</c:formatCode>
                <c:ptCount val="3"/>
                <c:pt idx="0">
                  <c:v>611</c:v>
                </c:pt>
                <c:pt idx="1">
                  <c:v>1160</c:v>
                </c:pt>
                <c:pt idx="2">
                  <c:v>550</c:v>
                </c:pt>
              </c:numCache>
            </c:numRef>
          </c:val>
        </c:ser>
        <c:ser>
          <c:idx val="1"/>
          <c:order val="1"/>
          <c:tx>
            <c:strRef>
              <c:f>grafic_ajilgui!$K$9</c:f>
              <c:strCache>
                <c:ptCount val="1"/>
                <c:pt idx="0">
                  <c:v>Ажилд зуучлагдан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6.3897752861940306E-3"/>
                  <c:y val="6.61577343039673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12467907888878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grafic_ajilgui!$L$7:$N$7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grafic_ajilgui!$L$9:$N$9</c:f>
              <c:numCache>
                <c:formatCode>General</c:formatCode>
                <c:ptCount val="3"/>
                <c:pt idx="0">
                  <c:v>478</c:v>
                </c:pt>
                <c:pt idx="1">
                  <c:v>385</c:v>
                </c:pt>
                <c:pt idx="2">
                  <c:v>278</c:v>
                </c:pt>
              </c:numCache>
            </c:numRef>
          </c:val>
        </c:ser>
        <c:dLbls/>
        <c:marker val="1"/>
        <c:axId val="66502016"/>
        <c:axId val="66593920"/>
      </c:lineChart>
      <c:catAx>
        <c:axId val="66502016"/>
        <c:scaling>
          <c:orientation val="minMax"/>
        </c:scaling>
        <c:axPos val="b"/>
        <c:numFmt formatCode="General" sourceLinked="0"/>
        <c:tickLblPos val="nextTo"/>
        <c:crossAx val="66593920"/>
        <c:crosses val="autoZero"/>
        <c:auto val="1"/>
        <c:lblAlgn val="ctr"/>
        <c:lblOffset val="100"/>
      </c:catAx>
      <c:valAx>
        <c:axId val="66593920"/>
        <c:scaling>
          <c:orientation val="minMax"/>
        </c:scaling>
        <c:delete val="1"/>
        <c:axPos val="l"/>
        <c:numFmt formatCode="General" sourceLinked="1"/>
        <c:tickLblPos val="none"/>
        <c:crossAx val="6650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099211245750035E-2"/>
          <c:y val="0.83486175577158661"/>
          <c:w val="0.98120411350318004"/>
          <c:h val="0.12055964294365359"/>
        </c:manualLayout>
      </c:layout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>
        <c:manualLayout>
          <c:xMode val="edge"/>
          <c:yMode val="edge"/>
          <c:x val="0.38586956521739252"/>
          <c:y val="0.1"/>
        </c:manualLayout>
      </c:layout>
      <c:txPr>
        <a:bodyPr/>
        <a:lstStyle/>
        <a:p>
          <a:pPr>
            <a:defRPr sz="1200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explosion val="20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Sheet1!$G$4:$H$4</c:f>
              <c:numCache>
                <c:formatCode>0.0</c:formatCode>
                <c:ptCount val="2"/>
                <c:pt idx="0">
                  <c:v>38.447919740336374</c:v>
                </c:pt>
                <c:pt idx="1">
                  <c:v>61.552080259663441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>
        <c:manualLayout>
          <c:xMode val="edge"/>
          <c:yMode val="edge"/>
          <c:x val="0.3979892730799971"/>
          <c:y val="0.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Гүү</c:v>
                </c:pt>
              </c:strCache>
            </c:strRef>
          </c:tx>
          <c:explosion val="1"/>
          <c:dPt>
            <c:idx val="0"/>
            <c:explosion val="13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Sheet1!$G$5:$H$5</c:f>
              <c:numCache>
                <c:formatCode>0.0</c:formatCode>
                <c:ptCount val="2"/>
                <c:pt idx="0">
                  <c:v>69.779447045781438</c:v>
                </c:pt>
                <c:pt idx="1">
                  <c:v>30.220552954218306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>
        <c:manualLayout>
          <c:xMode val="edge"/>
          <c:yMode val="edge"/>
          <c:x val="0.38704724409448832"/>
          <c:y val="0.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Sheet1!$A$6</c:f>
              <c:strCache>
                <c:ptCount val="1"/>
                <c:pt idx="0">
                  <c:v>Үнээ</c:v>
                </c:pt>
              </c:strCache>
            </c:strRef>
          </c:tx>
          <c:dPt>
            <c:idx val="1"/>
            <c:explosion val="14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Sheet1!$G$6:$H$6</c:f>
              <c:numCache>
                <c:formatCode>0.0</c:formatCode>
                <c:ptCount val="2"/>
                <c:pt idx="0">
                  <c:v>70.459670950067363</c:v>
                </c:pt>
                <c:pt idx="1">
                  <c:v>29.540329049932605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sz="1200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Эм хонь</a:t>
            </a:r>
          </a:p>
        </c:rich>
      </c:tx>
      <c:layout>
        <c:manualLayout>
          <c:xMode val="edge"/>
          <c:yMode val="edge"/>
          <c:x val="0.30201243866255906"/>
          <c:y val="9.551312335958006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1"/>
            <c:explosion val="14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(Sheet1!$G$7,Sheet1!$H$7)</c:f>
              <c:numCache>
                <c:formatCode>0.0</c:formatCode>
                <c:ptCount val="2"/>
                <c:pt idx="0">
                  <c:v>83.474917540667136</c:v>
                </c:pt>
                <c:pt idx="1">
                  <c:v>16.525082459332829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>
        <c:manualLayout>
          <c:xMode val="edge"/>
          <c:yMode val="edge"/>
          <c:x val="0.29778956978203891"/>
          <c:y val="0.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Sheet1!$A$8</c:f>
              <c:strCache>
                <c:ptCount val="1"/>
                <c:pt idx="0">
                  <c:v>Эм ямаа</c:v>
                </c:pt>
              </c:strCache>
            </c:strRef>
          </c:tx>
          <c:dPt>
            <c:idx val="1"/>
            <c:explosion val="14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Sheet1!$G$8:$H$8</c:f>
              <c:numCache>
                <c:formatCode>0.0</c:formatCode>
                <c:ptCount val="2"/>
                <c:pt idx="0">
                  <c:v>84.099350569660373</c:v>
                </c:pt>
                <c:pt idx="1">
                  <c:v>15.900649430339662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/>
              <a:t>Төл бойжилт 2014 оны 5 сарын эцэст, мян.тол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Sheet1!$B$51</c:f>
              <c:strCache>
                <c:ptCount val="1"/>
                <c:pt idx="0">
                  <c:v>толгой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Sheet1!$A$52:$A$64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Баруун-Урт</c:v>
                </c:pt>
                <c:pt idx="12">
                  <c:v>Баяндэлгэр</c:v>
                </c:pt>
              </c:strCache>
            </c:strRef>
          </c:cat>
          <c:val>
            <c:numRef>
              <c:f>Sheet1!$B$52:$B$64</c:f>
              <c:numCache>
                <c:formatCode>0.0</c:formatCode>
                <c:ptCount val="13"/>
                <c:pt idx="0">
                  <c:v>25.442999999999955</c:v>
                </c:pt>
                <c:pt idx="1">
                  <c:v>32.806999999999995</c:v>
                </c:pt>
                <c:pt idx="2">
                  <c:v>34.676000000000002</c:v>
                </c:pt>
                <c:pt idx="3">
                  <c:v>46.228000000000087</c:v>
                </c:pt>
                <c:pt idx="4">
                  <c:v>50.619</c:v>
                </c:pt>
                <c:pt idx="5">
                  <c:v>69.492999999999995</c:v>
                </c:pt>
                <c:pt idx="6">
                  <c:v>70.301999999999992</c:v>
                </c:pt>
                <c:pt idx="7">
                  <c:v>73.430000000000007</c:v>
                </c:pt>
                <c:pt idx="8">
                  <c:v>74.426000000000002</c:v>
                </c:pt>
                <c:pt idx="9">
                  <c:v>92.235000000000014</c:v>
                </c:pt>
                <c:pt idx="10">
                  <c:v>101.13200000000001</c:v>
                </c:pt>
                <c:pt idx="11">
                  <c:v>105.79600000000002</c:v>
                </c:pt>
                <c:pt idx="12">
                  <c:v>114.94500000000002</c:v>
                </c:pt>
              </c:numCache>
            </c:numRef>
          </c:val>
        </c:ser>
        <c:dLbls>
          <c:showVal val="1"/>
        </c:dLbls>
        <c:gapWidth val="100"/>
        <c:overlap val="-21"/>
        <c:axId val="70552960"/>
        <c:axId val="70653056"/>
      </c:barChart>
      <c:catAx>
        <c:axId val="70552960"/>
        <c:scaling>
          <c:orientation val="minMax"/>
        </c:scaling>
        <c:axPos val="l"/>
        <c:numFmt formatCode="General" sourceLinked="0"/>
        <c:majorTickMark val="none"/>
        <c:tickLblPos val="nextTo"/>
        <c:crossAx val="70653056"/>
        <c:crosses val="autoZero"/>
        <c:auto val="1"/>
        <c:lblAlgn val="ctr"/>
        <c:lblOffset val="100"/>
      </c:catAx>
      <c:valAx>
        <c:axId val="70653056"/>
        <c:scaling>
          <c:orientation val="minMax"/>
        </c:scaling>
        <c:delete val="1"/>
        <c:axPos val="b"/>
        <c:numFmt formatCode="0.0" sourceLinked="1"/>
        <c:tickLblPos val="none"/>
        <c:crossAx val="7055296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/>
              <a:t>Төл бойжилт, малын төрлөөр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3182503770739065E-2"/>
          <c:y val="0.22294063052004473"/>
          <c:w val="0.93363499245852455"/>
          <c:h val="0.61239084658144138"/>
        </c:manualLayout>
      </c:layout>
      <c:bar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0"/>
                  <c:y val="-4.0557667934093961E-2"/>
                </c:manualLayout>
              </c:layout>
              <c:spPr/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inBase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0836501901140948E-2"/>
                </c:manualLayout>
              </c:layout>
              <c:dLblPos val="inBase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284438427097074E-4"/>
                  <c:y val="-0.26990569144636389"/>
                </c:manualLayout>
              </c:layout>
              <c:dLblPos val="inBase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060706816017523E-16"/>
                  <c:y val="-0.42585551330798593"/>
                </c:manualLayout>
              </c:layout>
              <c:dLblPos val="inBase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Sheet1!$A$80:$A$84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Sheet1!$B$80:$B$84</c:f>
              <c:numCache>
                <c:formatCode>0.0</c:formatCode>
                <c:ptCount val="5"/>
                <c:pt idx="0">
                  <c:v>1.2789999999999975</c:v>
                </c:pt>
                <c:pt idx="1">
                  <c:v>41.996000000000002</c:v>
                </c:pt>
                <c:pt idx="2">
                  <c:v>46.297000000000011</c:v>
                </c:pt>
                <c:pt idx="3">
                  <c:v>466.58300000000003</c:v>
                </c:pt>
                <c:pt idx="4">
                  <c:v>335.37700000000001</c:v>
                </c:pt>
              </c:numCache>
            </c:numRef>
          </c:val>
        </c:ser>
        <c:dLbls>
          <c:showVal val="1"/>
        </c:dLbls>
        <c:gapWidth val="37"/>
        <c:overlap val="100"/>
        <c:axId val="70673536"/>
        <c:axId val="70675072"/>
      </c:barChart>
      <c:catAx>
        <c:axId val="70673536"/>
        <c:scaling>
          <c:orientation val="minMax"/>
        </c:scaling>
        <c:axPos val="b"/>
        <c:numFmt formatCode="General" sourceLinked="0"/>
        <c:majorTickMark val="none"/>
        <c:tickLblPos val="nextTo"/>
        <c:crossAx val="70675072"/>
        <c:crosses val="autoZero"/>
        <c:auto val="1"/>
        <c:lblAlgn val="ctr"/>
        <c:lblOffset val="100"/>
      </c:catAx>
      <c:valAx>
        <c:axId val="70675072"/>
        <c:scaling>
          <c:orientation val="minMax"/>
        </c:scaling>
        <c:delete val="1"/>
        <c:axPos val="l"/>
        <c:numFmt formatCode="0.0" sourceLinked="1"/>
        <c:tickLblPos val="none"/>
        <c:crossAx val="7067353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Төл бойжилт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579396325459321"/>
          <c:y val="0.20406277340332471"/>
          <c:w val="0.79087270341207361"/>
          <c:h val="0.46527777777777857"/>
        </c:manualLayout>
      </c:layout>
      <c:barChart>
        <c:barDir val="col"/>
        <c:grouping val="clustered"/>
        <c:ser>
          <c:idx val="0"/>
          <c:order val="0"/>
          <c:tx>
            <c:strRef>
              <c:f>Sheet1!$B$124</c:f>
              <c:strCache>
                <c:ptCount val="1"/>
                <c:pt idx="0">
                  <c:v>2012.5.30</c:v>
                </c:pt>
              </c:strCache>
            </c:strRef>
          </c:tx>
          <c:cat>
            <c:strRef>
              <c:f>Sheet1!$A$125:$A$129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Sheet1!$B$125:$B$129</c:f>
              <c:numCache>
                <c:formatCode>0.0</c:formatCode>
                <c:ptCount val="5"/>
                <c:pt idx="0">
                  <c:v>1.32</c:v>
                </c:pt>
                <c:pt idx="1">
                  <c:v>25.161999999999999</c:v>
                </c:pt>
                <c:pt idx="2">
                  <c:v>30.509</c:v>
                </c:pt>
                <c:pt idx="3">
                  <c:v>386.73499999999945</c:v>
                </c:pt>
                <c:pt idx="4">
                  <c:v>280.54500000000002</c:v>
                </c:pt>
              </c:numCache>
            </c:numRef>
          </c:val>
        </c:ser>
        <c:ser>
          <c:idx val="1"/>
          <c:order val="1"/>
          <c:tx>
            <c:strRef>
              <c:f>Sheet1!$C$124</c:f>
              <c:strCache>
                <c:ptCount val="1"/>
                <c:pt idx="0">
                  <c:v>2013.5.30</c:v>
                </c:pt>
              </c:strCache>
            </c:strRef>
          </c:tx>
          <c:cat>
            <c:strRef>
              <c:f>Sheet1!$A$125:$A$129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Sheet1!$C$125:$C$129</c:f>
              <c:numCache>
                <c:formatCode>0.0</c:formatCode>
                <c:ptCount val="5"/>
                <c:pt idx="0">
                  <c:v>1.113</c:v>
                </c:pt>
                <c:pt idx="1">
                  <c:v>32.604000000000006</c:v>
                </c:pt>
                <c:pt idx="2">
                  <c:v>38.867000000000004</c:v>
                </c:pt>
                <c:pt idx="3">
                  <c:v>434.51299999999969</c:v>
                </c:pt>
                <c:pt idx="4">
                  <c:v>314.42599999999919</c:v>
                </c:pt>
              </c:numCache>
            </c:numRef>
          </c:val>
        </c:ser>
        <c:ser>
          <c:idx val="2"/>
          <c:order val="2"/>
          <c:tx>
            <c:strRef>
              <c:f>Sheet1!$D$124</c:f>
              <c:strCache>
                <c:ptCount val="1"/>
                <c:pt idx="0">
                  <c:v>2014.5.30</c:v>
                </c:pt>
              </c:strCache>
            </c:strRef>
          </c:tx>
          <c:cat>
            <c:strRef>
              <c:f>Sheet1!$A$125:$A$129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Sheet1!$D$125:$D$129</c:f>
              <c:numCache>
                <c:formatCode>0.0</c:formatCode>
                <c:ptCount val="5"/>
                <c:pt idx="0">
                  <c:v>1.2789999999999975</c:v>
                </c:pt>
                <c:pt idx="1">
                  <c:v>41.996000000000002</c:v>
                </c:pt>
                <c:pt idx="2">
                  <c:v>46.297000000000011</c:v>
                </c:pt>
                <c:pt idx="3">
                  <c:v>466.58300000000003</c:v>
                </c:pt>
                <c:pt idx="4">
                  <c:v>335.37700000000001</c:v>
                </c:pt>
              </c:numCache>
            </c:numRef>
          </c:val>
        </c:ser>
        <c:dLbls/>
        <c:gapWidth val="25"/>
        <c:overlap val="58"/>
        <c:axId val="70704512"/>
        <c:axId val="69796992"/>
      </c:barChart>
      <c:catAx>
        <c:axId val="70704512"/>
        <c:scaling>
          <c:orientation val="minMax"/>
        </c:scaling>
        <c:axPos val="b"/>
        <c:numFmt formatCode="General" sourceLinked="0"/>
        <c:majorTickMark val="none"/>
        <c:tickLblPos val="nextTo"/>
        <c:crossAx val="69796992"/>
        <c:crosses val="autoZero"/>
        <c:auto val="1"/>
        <c:lblAlgn val="ctr"/>
        <c:lblOffset val="100"/>
      </c:catAx>
      <c:valAx>
        <c:axId val="69796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мян.толгой</a:t>
                </a:r>
                <a:endParaRPr lang="en-US"/>
              </a:p>
            </c:rich>
          </c:tx>
          <c:layout/>
        </c:title>
        <c:numFmt formatCode="0" sourceLinked="0"/>
        <c:majorTickMark val="none"/>
        <c:tickLblPos val="nextTo"/>
        <c:crossAx val="70704512"/>
        <c:crosses val="autoZero"/>
        <c:crossBetween val="between"/>
      </c:valAx>
      <c:dTable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/>
              <a:t>Том малын</a:t>
            </a:r>
            <a:r>
              <a:rPr lang="mn-MN" baseline="0"/>
              <a:t> з</a:t>
            </a:r>
            <a:r>
              <a:rPr lang="mn-MN"/>
              <a:t>үй</a:t>
            </a:r>
            <a:r>
              <a:rPr lang="mn-MN" baseline="0"/>
              <a:t> бус хорогдол </a:t>
            </a:r>
            <a:r>
              <a:rPr lang="mn-MN"/>
              <a:t>2014 оны 5 сарын эцэст, сумдаар</a:t>
            </a:r>
            <a:r>
              <a:rPr lang="mn-MN" baseline="0"/>
              <a:t> </a:t>
            </a:r>
            <a:endParaRPr lang="en-US"/>
          </a:p>
        </c:rich>
      </c:tx>
      <c:layout>
        <c:manualLayout>
          <c:xMode val="edge"/>
          <c:yMode val="edge"/>
          <c:x val="0.1071894535910284"/>
          <c:y val="1.6666666666666701E-2"/>
        </c:manualLayout>
      </c:layout>
    </c:title>
    <c:plotArea>
      <c:layout/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Sheet1!$A$99:$A$111</c:f>
              <c:strCache>
                <c:ptCount val="13"/>
                <c:pt idx="0">
                  <c:v>Мөнххаан</c:v>
                </c:pt>
                <c:pt idx="1">
                  <c:v>Түвшинширээ</c:v>
                </c:pt>
                <c:pt idx="2">
                  <c:v>Дарьганга</c:v>
                </c:pt>
                <c:pt idx="3">
                  <c:v>Баяндэлгэр</c:v>
                </c:pt>
                <c:pt idx="4">
                  <c:v>Асгат</c:v>
                </c:pt>
                <c:pt idx="5">
                  <c:v>Наран</c:v>
                </c:pt>
                <c:pt idx="6">
                  <c:v>Баруун-Урт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Уулбаян</c:v>
                </c:pt>
                <c:pt idx="10">
                  <c:v>Түмэнцогт</c:v>
                </c:pt>
                <c:pt idx="11">
                  <c:v>Халзан</c:v>
                </c:pt>
                <c:pt idx="12">
                  <c:v>Сүхбаатар</c:v>
                </c:pt>
              </c:strCache>
            </c:strRef>
          </c:cat>
          <c:val>
            <c:numRef>
              <c:f>Sheet1!$B$99:$B$111</c:f>
              <c:numCache>
                <c:formatCode>General</c:formatCode>
                <c:ptCount val="13"/>
                <c:pt idx="0">
                  <c:v>2135</c:v>
                </c:pt>
                <c:pt idx="1">
                  <c:v>1355</c:v>
                </c:pt>
                <c:pt idx="2">
                  <c:v>962</c:v>
                </c:pt>
                <c:pt idx="3">
                  <c:v>776</c:v>
                </c:pt>
                <c:pt idx="4">
                  <c:v>568</c:v>
                </c:pt>
                <c:pt idx="5">
                  <c:v>318</c:v>
                </c:pt>
                <c:pt idx="6">
                  <c:v>286</c:v>
                </c:pt>
                <c:pt idx="7">
                  <c:v>263</c:v>
                </c:pt>
                <c:pt idx="8">
                  <c:v>189</c:v>
                </c:pt>
                <c:pt idx="9">
                  <c:v>140</c:v>
                </c:pt>
                <c:pt idx="10">
                  <c:v>135</c:v>
                </c:pt>
                <c:pt idx="11">
                  <c:v>104</c:v>
                </c:pt>
                <c:pt idx="12">
                  <c:v>28</c:v>
                </c:pt>
              </c:numCache>
            </c:numRef>
          </c:val>
        </c:ser>
        <c:dLbls>
          <c:showVal val="1"/>
        </c:dLbls>
        <c:gapWidth val="100"/>
        <c:overlap val="-21"/>
        <c:axId val="69858048"/>
        <c:axId val="69859584"/>
      </c:barChart>
      <c:catAx>
        <c:axId val="6985804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859584"/>
        <c:crosses val="autoZero"/>
        <c:auto val="1"/>
        <c:lblAlgn val="ctr"/>
        <c:lblOffset val="100"/>
      </c:catAx>
      <c:valAx>
        <c:axId val="69859584"/>
        <c:scaling>
          <c:orientation val="minMax"/>
        </c:scaling>
        <c:delete val="1"/>
        <c:axPos val="b"/>
        <c:numFmt formatCode="General" sourceLinked="1"/>
        <c:tickLblPos val="none"/>
        <c:crossAx val="69858048"/>
        <c:crosses val="autoZero"/>
        <c:crossBetween val="between"/>
      </c:valAx>
    </c:plotArea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/>
              <a:t>Нийт малд эзлэх хувь</a:t>
            </a:r>
            <a:endParaRPr lang="en-US"/>
          </a:p>
        </c:rich>
      </c:tx>
      <c:layout>
        <c:manualLayout>
          <c:xMode val="edge"/>
          <c:yMode val="edge"/>
          <c:x val="8.8323959505061861E-2"/>
          <c:y val="3.333333333333334E-2"/>
        </c:manualLayout>
      </c:layout>
    </c:title>
    <c:plotArea>
      <c:layout>
        <c:manualLayout>
          <c:layoutTarget val="inner"/>
          <c:xMode val="edge"/>
          <c:yMode val="edge"/>
          <c:x val="9.6222623811367813E-2"/>
          <c:y val="0.25243066491688537"/>
          <c:w val="0.86962962962963208"/>
          <c:h val="0.72812489063867269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Sheet1!$A$99:$A$111</c:f>
              <c:strCache>
                <c:ptCount val="13"/>
                <c:pt idx="0">
                  <c:v>Мөнххаан</c:v>
                </c:pt>
                <c:pt idx="1">
                  <c:v>Түвшинширээ</c:v>
                </c:pt>
                <c:pt idx="2">
                  <c:v>Дарьганга</c:v>
                </c:pt>
                <c:pt idx="3">
                  <c:v>Баяндэлгэр</c:v>
                </c:pt>
                <c:pt idx="4">
                  <c:v>Асгат</c:v>
                </c:pt>
                <c:pt idx="5">
                  <c:v>Наран</c:v>
                </c:pt>
                <c:pt idx="6">
                  <c:v>Баруун-Урт</c:v>
                </c:pt>
                <c:pt idx="7">
                  <c:v>Эрдэнэцагаан</c:v>
                </c:pt>
                <c:pt idx="8">
                  <c:v>Онгон</c:v>
                </c:pt>
                <c:pt idx="9">
                  <c:v>Уулбаян</c:v>
                </c:pt>
                <c:pt idx="10">
                  <c:v>Түмэнцогт</c:v>
                </c:pt>
                <c:pt idx="11">
                  <c:v>Халзан</c:v>
                </c:pt>
                <c:pt idx="12">
                  <c:v>Сүхбаатар</c:v>
                </c:pt>
              </c:strCache>
            </c:strRef>
          </c:cat>
          <c:val>
            <c:numRef>
              <c:f>Sheet1!$C$99:$C$111</c:f>
              <c:numCache>
                <c:formatCode>0.0%</c:formatCode>
                <c:ptCount val="13"/>
                <c:pt idx="0">
                  <c:v>8.0107460312100268E-3</c:v>
                </c:pt>
                <c:pt idx="1">
                  <c:v>5.3239558367058175E-3</c:v>
                </c:pt>
                <c:pt idx="2">
                  <c:v>6.7457646134859309E-3</c:v>
                </c:pt>
                <c:pt idx="3">
                  <c:v>2.3496923598662857E-3</c:v>
                </c:pt>
                <c:pt idx="4">
                  <c:v>5.5441137714614787E-3</c:v>
                </c:pt>
                <c:pt idx="5">
                  <c:v>2.9149975708353676E-3</c:v>
                </c:pt>
                <c:pt idx="6">
                  <c:v>1.0552142712195842E-3</c:v>
                </c:pt>
                <c:pt idx="7">
                  <c:v>1.3336646365890638E-3</c:v>
                </c:pt>
                <c:pt idx="8">
                  <c:v>8.2707194650726197E-4</c:v>
                </c:pt>
                <c:pt idx="9">
                  <c:v>6.9620914122602592E-4</c:v>
                </c:pt>
                <c:pt idx="10">
                  <c:v>1.8875311093090269E-3</c:v>
                </c:pt>
                <c:pt idx="11">
                  <c:v>8.7809655684830898E-4</c:v>
                </c:pt>
                <c:pt idx="12">
                  <c:v>1.41279996770743E-4</c:v>
                </c:pt>
              </c:numCache>
            </c:numRef>
          </c:val>
        </c:ser>
        <c:dLbls>
          <c:showVal val="1"/>
        </c:dLbls>
        <c:gapWidth val="100"/>
        <c:overlap val="-21"/>
        <c:axId val="70787840"/>
        <c:axId val="70789376"/>
      </c:barChart>
      <c:catAx>
        <c:axId val="70787840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70789376"/>
        <c:crosses val="autoZero"/>
        <c:auto val="1"/>
        <c:lblAlgn val="ctr"/>
        <c:lblOffset val="100"/>
      </c:catAx>
      <c:valAx>
        <c:axId val="70789376"/>
        <c:scaling>
          <c:orientation val="minMax"/>
        </c:scaling>
        <c:delete val="1"/>
        <c:axPos val="b"/>
        <c:numFmt formatCode="0.0%" sourceLinked="1"/>
        <c:tickLblPos val="none"/>
        <c:crossAx val="7078784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 dirty="0"/>
              <a:t>Бүртгэлтэй ажилгүй иргэдийн тоо</a:t>
            </a:r>
            <a:r>
              <a:rPr lang="en-US" dirty="0"/>
              <a:t>,</a:t>
            </a:r>
            <a:r>
              <a:rPr lang="mn-MN" dirty="0"/>
              <a:t> жил бүрийн </a:t>
            </a:r>
            <a:r>
              <a:rPr lang="en-US" dirty="0" smtClean="0"/>
              <a:t>5</a:t>
            </a:r>
            <a:r>
              <a:rPr lang="mn-MN" dirty="0" smtClean="0"/>
              <a:t> </a:t>
            </a:r>
            <a:r>
              <a:rPr lang="mn-MN" dirty="0"/>
              <a:t>дугаар сарын эцэст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2592592592592952E-3"/>
          <c:y val="0.37418439716312124"/>
          <c:w val="0.96604938271604934"/>
          <c:h val="0.45287451834478226"/>
        </c:manualLayout>
      </c:layout>
      <c:barChart>
        <c:barDir val="col"/>
        <c:grouping val="clustered"/>
        <c:ser>
          <c:idx val="0"/>
          <c:order val="0"/>
          <c:dPt>
            <c:idx val="17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'ajilguichuud-1'!$E$86:$V$86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'ajilguichuud-1'!$E$87:$V$87</c:f>
              <c:numCache>
                <c:formatCode>0</c:formatCode>
                <c:ptCount val="18"/>
                <c:pt idx="0">
                  <c:v>1481</c:v>
                </c:pt>
                <c:pt idx="1">
                  <c:v>1695</c:v>
                </c:pt>
                <c:pt idx="2">
                  <c:v>1458</c:v>
                </c:pt>
                <c:pt idx="3">
                  <c:v>1043</c:v>
                </c:pt>
                <c:pt idx="4">
                  <c:v>1043</c:v>
                </c:pt>
                <c:pt idx="5">
                  <c:v>946</c:v>
                </c:pt>
                <c:pt idx="6" formatCode="General">
                  <c:v>638</c:v>
                </c:pt>
                <c:pt idx="7" formatCode="General">
                  <c:v>667</c:v>
                </c:pt>
                <c:pt idx="8" formatCode="General">
                  <c:v>755</c:v>
                </c:pt>
                <c:pt idx="9" formatCode="General">
                  <c:v>966</c:v>
                </c:pt>
                <c:pt idx="10" formatCode="General">
                  <c:v>847</c:v>
                </c:pt>
                <c:pt idx="11" formatCode="General">
                  <c:v>1087</c:v>
                </c:pt>
                <c:pt idx="12" formatCode="General">
                  <c:v>1108</c:v>
                </c:pt>
                <c:pt idx="13" formatCode="General">
                  <c:v>1236</c:v>
                </c:pt>
                <c:pt idx="14" formatCode="General">
                  <c:v>1164</c:v>
                </c:pt>
                <c:pt idx="15" formatCode="General">
                  <c:v>1602</c:v>
                </c:pt>
                <c:pt idx="16" formatCode="General">
                  <c:v>901</c:v>
                </c:pt>
                <c:pt idx="17" formatCode="General">
                  <c:v>754</c:v>
                </c:pt>
              </c:numCache>
            </c:numRef>
          </c:val>
        </c:ser>
        <c:dLbls>
          <c:showVal val="1"/>
        </c:dLbls>
        <c:overlap val="-25"/>
        <c:axId val="66634880"/>
        <c:axId val="66636416"/>
      </c:barChart>
      <c:catAx>
        <c:axId val="66634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6636416"/>
        <c:crosses val="autoZero"/>
        <c:auto val="1"/>
        <c:lblAlgn val="ctr"/>
        <c:lblOffset val="100"/>
      </c:catAx>
      <c:valAx>
        <c:axId val="66636416"/>
        <c:scaling>
          <c:orientation val="minMax"/>
        </c:scaling>
        <c:delete val="1"/>
        <c:axPos val="l"/>
        <c:numFmt formatCode="0" sourceLinked="1"/>
        <c:tickLblPos val="none"/>
        <c:crossAx val="66634880"/>
        <c:crosses val="autoZero"/>
        <c:crossBetween val="between"/>
      </c:valAx>
    </c:plotArea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Том</a:t>
            </a:r>
            <a:r>
              <a:rPr lang="mn-MN" sz="1400" baseline="0">
                <a:latin typeface="Arial" pitchFamily="34" charset="0"/>
                <a:cs typeface="Arial" pitchFamily="34" charset="0"/>
              </a:rPr>
              <a:t> малын зүй бус хорогдол</a:t>
            </a:r>
            <a:endParaRPr lang="mn-MN" sz="14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327586206896552"/>
          <c:y val="8.3333333333333343E-2"/>
        </c:manualLayout>
      </c:layout>
    </c:title>
    <c:plotArea>
      <c:layout>
        <c:manualLayout>
          <c:layoutTarget val="inner"/>
          <c:xMode val="edge"/>
          <c:yMode val="edge"/>
          <c:x val="0.17579396325459321"/>
          <c:y val="0.20406277340332471"/>
          <c:w val="0.79087270341207361"/>
          <c:h val="0.46527777777777868"/>
        </c:manualLayout>
      </c:layout>
      <c:barChart>
        <c:barDir val="col"/>
        <c:grouping val="clustered"/>
        <c:ser>
          <c:idx val="0"/>
          <c:order val="0"/>
          <c:tx>
            <c:strRef>
              <c:f>Sheet1!$B$147</c:f>
              <c:strCache>
                <c:ptCount val="1"/>
                <c:pt idx="0">
                  <c:v>2012.5.30</c:v>
                </c:pt>
              </c:strCache>
            </c:strRef>
          </c:tx>
          <c:cat>
            <c:strRef>
              <c:f>Sheet1!$A$148:$A$152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Sheet1!$B$148:$B$152</c:f>
              <c:numCache>
                <c:formatCode>General</c:formatCode>
                <c:ptCount val="5"/>
                <c:pt idx="0">
                  <c:v>25</c:v>
                </c:pt>
                <c:pt idx="1">
                  <c:v>229</c:v>
                </c:pt>
                <c:pt idx="2">
                  <c:v>434</c:v>
                </c:pt>
                <c:pt idx="3">
                  <c:v>4881</c:v>
                </c:pt>
                <c:pt idx="4" formatCode="#\ ##0">
                  <c:v>5920</c:v>
                </c:pt>
              </c:numCache>
            </c:numRef>
          </c:val>
        </c:ser>
        <c:ser>
          <c:idx val="1"/>
          <c:order val="1"/>
          <c:tx>
            <c:strRef>
              <c:f>Sheet1!$C$147</c:f>
              <c:strCache>
                <c:ptCount val="1"/>
                <c:pt idx="0">
                  <c:v>2013.5.30</c:v>
                </c:pt>
              </c:strCache>
            </c:strRef>
          </c:tx>
          <c:cat>
            <c:strRef>
              <c:f>Sheet1!$A$148:$A$152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Sheet1!$C$148:$C$152</c:f>
              <c:numCache>
                <c:formatCode>0</c:formatCode>
                <c:ptCount val="5"/>
                <c:pt idx="0">
                  <c:v>35</c:v>
                </c:pt>
                <c:pt idx="1">
                  <c:v>513</c:v>
                </c:pt>
                <c:pt idx="2">
                  <c:v>1112</c:v>
                </c:pt>
                <c:pt idx="3" formatCode="#\ ##0">
                  <c:v>6924</c:v>
                </c:pt>
                <c:pt idx="4" formatCode="#\ ##0">
                  <c:v>7986</c:v>
                </c:pt>
              </c:numCache>
            </c:numRef>
          </c:val>
        </c:ser>
        <c:ser>
          <c:idx val="2"/>
          <c:order val="2"/>
          <c:tx>
            <c:strRef>
              <c:f>Sheet1!$D$147</c:f>
              <c:strCache>
                <c:ptCount val="1"/>
                <c:pt idx="0">
                  <c:v>2014.5.30</c:v>
                </c:pt>
              </c:strCache>
            </c:strRef>
          </c:tx>
          <c:cat>
            <c:strRef>
              <c:f>Sheet1!$A$148:$A$152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Sheet1!$D$148:$D$152</c:f>
              <c:numCache>
                <c:formatCode>General</c:formatCode>
                <c:ptCount val="5"/>
                <c:pt idx="0">
                  <c:v>18</c:v>
                </c:pt>
                <c:pt idx="1">
                  <c:v>106</c:v>
                </c:pt>
                <c:pt idx="2" formatCode="#\ ##0">
                  <c:v>2525</c:v>
                </c:pt>
                <c:pt idx="3">
                  <c:v>2196</c:v>
                </c:pt>
                <c:pt idx="4">
                  <c:v>2414</c:v>
                </c:pt>
              </c:numCache>
            </c:numRef>
          </c:val>
        </c:ser>
        <c:dLbls/>
        <c:gapWidth val="25"/>
        <c:overlap val="58"/>
        <c:axId val="70717824"/>
        <c:axId val="70719360"/>
      </c:barChart>
      <c:catAx>
        <c:axId val="70717824"/>
        <c:scaling>
          <c:orientation val="minMax"/>
        </c:scaling>
        <c:axPos val="b"/>
        <c:numFmt formatCode="General" sourceLinked="0"/>
        <c:majorTickMark val="none"/>
        <c:tickLblPos val="nextTo"/>
        <c:crossAx val="70719360"/>
        <c:crosses val="autoZero"/>
        <c:auto val="1"/>
        <c:lblAlgn val="ctr"/>
        <c:lblOffset val="100"/>
      </c:catAx>
      <c:valAx>
        <c:axId val="707193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мян.толгой</a:t>
                </a:r>
                <a:endParaRPr lang="en-US"/>
              </a:p>
            </c:rich>
          </c:tx>
          <c:layout/>
        </c:title>
        <c:numFmt formatCode="0" sourceLinked="0"/>
        <c:majorTickMark val="none"/>
        <c:tickLblPos val="nextTo"/>
        <c:crossAx val="70717824"/>
        <c:crosses val="autoZero"/>
        <c:crossBetween val="between"/>
      </c:valAx>
      <c:dTable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Оны эхний нийт малд</a:t>
            </a:r>
            <a:r>
              <a:rPr lang="mn-MN" sz="1400" baseline="0">
                <a:latin typeface="Arial" pitchFamily="34" charset="0"/>
                <a:cs typeface="Arial" pitchFamily="34" charset="0"/>
              </a:rPr>
              <a:t> эзлэх хэмжээгээр</a:t>
            </a:r>
            <a:endParaRPr lang="mn-MN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7579396325459321"/>
          <c:y val="0.20406277340332471"/>
          <c:w val="0.79087270341207361"/>
          <c:h val="0.46527777777777884"/>
        </c:manualLayout>
      </c:layout>
      <c:barChart>
        <c:barDir val="col"/>
        <c:grouping val="clustered"/>
        <c:ser>
          <c:idx val="0"/>
          <c:order val="0"/>
          <c:tx>
            <c:strRef>
              <c:f>Sheet1!$B$165</c:f>
              <c:strCache>
                <c:ptCount val="1"/>
                <c:pt idx="0">
                  <c:v>2012.5.30</c:v>
                </c:pt>
              </c:strCache>
            </c:strRef>
          </c:tx>
          <c:cat>
            <c:strRef>
              <c:f>Sheet1!$A$166:$A$170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Sheet1!$B$166:$B$170</c:f>
              <c:numCache>
                <c:formatCode>0.0%</c:formatCode>
                <c:ptCount val="5"/>
                <c:pt idx="0">
                  <c:v>2.3412624086907637E-3</c:v>
                </c:pt>
                <c:pt idx="1">
                  <c:v>1.3890068297890427E-3</c:v>
                </c:pt>
                <c:pt idx="2">
                  <c:v>3.1759041081856412E-3</c:v>
                </c:pt>
                <c:pt idx="3">
                  <c:v>4.9204869074321433E-3</c:v>
                </c:pt>
                <c:pt idx="4">
                  <c:v>7.6167831699970844E-3</c:v>
                </c:pt>
              </c:numCache>
            </c:numRef>
          </c:val>
        </c:ser>
        <c:ser>
          <c:idx val="1"/>
          <c:order val="1"/>
          <c:tx>
            <c:strRef>
              <c:f>Sheet1!$C$165</c:f>
              <c:strCache>
                <c:ptCount val="1"/>
                <c:pt idx="0">
                  <c:v>2013.5.30</c:v>
                </c:pt>
              </c:strCache>
            </c:strRef>
          </c:tx>
          <c:cat>
            <c:strRef>
              <c:f>Sheet1!$A$166:$A$170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Sheet1!$C$166:$C$170</c:f>
              <c:numCache>
                <c:formatCode>0.0%</c:formatCode>
                <c:ptCount val="5"/>
                <c:pt idx="0">
                  <c:v>3.5890073831009069E-3</c:v>
                </c:pt>
                <c:pt idx="1">
                  <c:v>2.5264713124846096E-3</c:v>
                </c:pt>
                <c:pt idx="2">
                  <c:v>7.3578064208771193E-3</c:v>
                </c:pt>
                <c:pt idx="3">
                  <c:v>6.3474543719421288E-3</c:v>
                </c:pt>
                <c:pt idx="4">
                  <c:v>9.4475669498413108E-3</c:v>
                </c:pt>
              </c:numCache>
            </c:numRef>
          </c:val>
        </c:ser>
        <c:ser>
          <c:idx val="2"/>
          <c:order val="2"/>
          <c:tx>
            <c:strRef>
              <c:f>Sheet1!$D$165</c:f>
              <c:strCache>
                <c:ptCount val="1"/>
                <c:pt idx="0">
                  <c:v>2014.5.30</c:v>
                </c:pt>
              </c:strCache>
            </c:strRef>
          </c:tx>
          <c:cat>
            <c:strRef>
              <c:f>Sheet1!$A$166:$A$170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Sheet1!$D$166:$D$170</c:f>
              <c:numCache>
                <c:formatCode>0.0%</c:formatCode>
                <c:ptCount val="5"/>
                <c:pt idx="0">
                  <c:v>2.0217904077277369E-3</c:v>
                </c:pt>
                <c:pt idx="1">
                  <c:v>5.2203890667323384E-4</c:v>
                </c:pt>
                <c:pt idx="2">
                  <c:v>1.4677416542175038E-2</c:v>
                </c:pt>
                <c:pt idx="3">
                  <c:v>1.804996288907904E-3</c:v>
                </c:pt>
                <c:pt idx="4">
                  <c:v>2.709881075061689E-3</c:v>
                </c:pt>
              </c:numCache>
            </c:numRef>
          </c:val>
        </c:ser>
        <c:dLbls/>
        <c:gapWidth val="25"/>
        <c:overlap val="58"/>
        <c:axId val="70760320"/>
        <c:axId val="70761856"/>
      </c:barChart>
      <c:catAx>
        <c:axId val="70760320"/>
        <c:scaling>
          <c:orientation val="minMax"/>
        </c:scaling>
        <c:axPos val="b"/>
        <c:numFmt formatCode="General" sourceLinked="0"/>
        <c:majorTickMark val="none"/>
        <c:tickLblPos val="nextTo"/>
        <c:crossAx val="70761856"/>
        <c:crosses val="autoZero"/>
        <c:auto val="1"/>
        <c:lblAlgn val="ctr"/>
        <c:lblOffset val="100"/>
      </c:catAx>
      <c:valAx>
        <c:axId val="707618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мян.толгой</a:t>
                </a:r>
                <a:endParaRPr lang="en-US"/>
              </a:p>
            </c:rich>
          </c:tx>
          <c:layout/>
        </c:title>
        <c:numFmt formatCode="0.0%" sourceLinked="0"/>
        <c:majorTickMark val="none"/>
        <c:tickLblPos val="nextTo"/>
        <c:crossAx val="70760320"/>
        <c:crosses val="autoZero"/>
        <c:crossBetween val="between"/>
      </c:valAx>
      <c:dTable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 dirty="0"/>
              <a:t>Өвчнөөр хорогдсон малын тоо</a:t>
            </a:r>
          </a:p>
        </c:rich>
      </c:tx>
      <c:layout>
        <c:manualLayout>
          <c:xMode val="edge"/>
          <c:yMode val="edge"/>
          <c:x val="0.23705826771653543"/>
          <c:y val="0"/>
        </c:manualLayout>
      </c:layout>
    </c:title>
    <c:plotArea>
      <c:layout>
        <c:manualLayout>
          <c:layoutTarget val="inner"/>
          <c:xMode val="edge"/>
          <c:yMode val="edge"/>
          <c:x val="0.17579396325459321"/>
          <c:y val="0.20406277340332471"/>
          <c:w val="0.79087270341207361"/>
          <c:h val="0.46527777777777896"/>
        </c:manualLayout>
      </c:layout>
      <c:barChart>
        <c:barDir val="col"/>
        <c:grouping val="clustered"/>
        <c:ser>
          <c:idx val="0"/>
          <c:order val="0"/>
          <c:tx>
            <c:strRef>
              <c:f>Sheet1!$B$181</c:f>
              <c:strCache>
                <c:ptCount val="1"/>
                <c:pt idx="0">
                  <c:v>2012.5.30</c:v>
                </c:pt>
              </c:strCache>
            </c:strRef>
          </c:tx>
          <c:cat>
            <c:strRef>
              <c:f>Sheet1!$A$199:$A$203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Sheet1!$B$182:$B$186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19</c:v>
                </c:pt>
                <c:pt idx="3">
                  <c:v>43</c:v>
                </c:pt>
                <c:pt idx="4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Sheet1!$C$181</c:f>
              <c:strCache>
                <c:ptCount val="1"/>
                <c:pt idx="0">
                  <c:v>2013.5.30</c:v>
                </c:pt>
              </c:strCache>
            </c:strRef>
          </c:tx>
          <c:cat>
            <c:strRef>
              <c:f>Sheet1!$A$199:$A$203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Sheet1!$C$182:$C$186</c:f>
              <c:numCache>
                <c:formatCode>0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116</c:v>
                </c:pt>
                <c:pt idx="3">
                  <c:v>108</c:v>
                </c:pt>
                <c:pt idx="4">
                  <c:v>126</c:v>
                </c:pt>
              </c:numCache>
            </c:numRef>
          </c:val>
        </c:ser>
        <c:ser>
          <c:idx val="2"/>
          <c:order val="2"/>
          <c:tx>
            <c:strRef>
              <c:f>Sheet1!$D$181</c:f>
              <c:strCache>
                <c:ptCount val="1"/>
                <c:pt idx="0">
                  <c:v>2014.5.30</c:v>
                </c:pt>
              </c:strCache>
            </c:strRef>
          </c:tx>
          <c:cat>
            <c:strRef>
              <c:f>Sheet1!$A$199:$A$203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Sheet1!$D$182:$D$186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 formatCode="#\ ##0">
                  <c:v>2366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/>
        <c:gapWidth val="25"/>
        <c:overlap val="58"/>
        <c:axId val="70882816"/>
        <c:axId val="70884352"/>
      </c:barChart>
      <c:catAx>
        <c:axId val="70882816"/>
        <c:scaling>
          <c:orientation val="minMax"/>
        </c:scaling>
        <c:axPos val="b"/>
        <c:numFmt formatCode="General" sourceLinked="0"/>
        <c:majorTickMark val="none"/>
        <c:tickLblPos val="nextTo"/>
        <c:crossAx val="70884352"/>
        <c:crosses val="autoZero"/>
        <c:auto val="1"/>
        <c:lblAlgn val="ctr"/>
        <c:lblOffset val="100"/>
      </c:catAx>
      <c:valAx>
        <c:axId val="708843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мян.толгой</a:t>
                </a:r>
                <a:endParaRPr lang="en-US"/>
              </a:p>
            </c:rich>
          </c:tx>
          <c:layout/>
        </c:title>
        <c:numFmt formatCode="General" sourceLinked="0"/>
        <c:majorTickMark val="none"/>
        <c:tickLblPos val="nextTo"/>
        <c:crossAx val="70882816"/>
        <c:crosses val="autoZero"/>
        <c:crossBetween val="between"/>
      </c:valAx>
      <c:dTable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mn-MN" sz="1200" dirty="0"/>
              <a:t>Өвчнөөр хорогдсон малын нийт хорогдолд эзлэх хувь</a:t>
            </a:r>
          </a:p>
        </c:rich>
      </c:tx>
      <c:layout>
        <c:manualLayout>
          <c:xMode val="edge"/>
          <c:yMode val="edge"/>
          <c:x val="0.2592083989501312"/>
          <c:y val="0"/>
        </c:manualLayout>
      </c:layout>
    </c:title>
    <c:plotArea>
      <c:layout>
        <c:manualLayout>
          <c:layoutTarget val="inner"/>
          <c:xMode val="edge"/>
          <c:yMode val="edge"/>
          <c:x val="0.17579396325459321"/>
          <c:y val="0.20406277340332471"/>
          <c:w val="0.79087270341207361"/>
          <c:h val="0.46527777777777884"/>
        </c:manualLayout>
      </c:layout>
      <c:barChart>
        <c:barDir val="col"/>
        <c:grouping val="clustered"/>
        <c:ser>
          <c:idx val="0"/>
          <c:order val="0"/>
          <c:tx>
            <c:strRef>
              <c:f>Sheet1!$B$198</c:f>
              <c:strCache>
                <c:ptCount val="1"/>
                <c:pt idx="0">
                  <c:v>2012.5.30</c:v>
                </c:pt>
              </c:strCache>
            </c:strRef>
          </c:tx>
          <c:cat>
            <c:strRef>
              <c:f>Sheet1!$A$199:$A$203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Sheet1!$B$199:$B$203</c:f>
              <c:numCache>
                <c:formatCode>0.0%</c:formatCode>
                <c:ptCount val="5"/>
                <c:pt idx="0">
                  <c:v>0</c:v>
                </c:pt>
                <c:pt idx="1">
                  <c:v>3.4934497816593885E-2</c:v>
                </c:pt>
                <c:pt idx="2">
                  <c:v>4.3778801843317984E-2</c:v>
                </c:pt>
                <c:pt idx="3">
                  <c:v>8.8096701495595162E-3</c:v>
                </c:pt>
                <c:pt idx="4">
                  <c:v>9.4594594594595034E-3</c:v>
                </c:pt>
              </c:numCache>
            </c:numRef>
          </c:val>
        </c:ser>
        <c:ser>
          <c:idx val="1"/>
          <c:order val="1"/>
          <c:tx>
            <c:strRef>
              <c:f>Sheet1!$C$198</c:f>
              <c:strCache>
                <c:ptCount val="1"/>
                <c:pt idx="0">
                  <c:v>2013.5.30</c:v>
                </c:pt>
              </c:strCache>
            </c:strRef>
          </c:tx>
          <c:cat>
            <c:strRef>
              <c:f>Sheet1!$A$199:$A$203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Sheet1!$C$199:$C$203</c:f>
              <c:numCache>
                <c:formatCode>0.0%</c:formatCode>
                <c:ptCount val="5"/>
                <c:pt idx="0">
                  <c:v>0</c:v>
                </c:pt>
                <c:pt idx="1">
                  <c:v>3.5087719298245612E-2</c:v>
                </c:pt>
                <c:pt idx="2">
                  <c:v>0.10431654676259011</c:v>
                </c:pt>
                <c:pt idx="3">
                  <c:v>1.5597920277296359E-2</c:v>
                </c:pt>
                <c:pt idx="4">
                  <c:v>1.5777610818933141E-2</c:v>
                </c:pt>
              </c:numCache>
            </c:numRef>
          </c:val>
        </c:ser>
        <c:ser>
          <c:idx val="2"/>
          <c:order val="2"/>
          <c:tx>
            <c:strRef>
              <c:f>Sheet1!$D$198</c:f>
              <c:strCache>
                <c:ptCount val="1"/>
                <c:pt idx="0">
                  <c:v>2014.5.30</c:v>
                </c:pt>
              </c:strCache>
            </c:strRef>
          </c:tx>
          <c:cat>
            <c:strRef>
              <c:f>Sheet1!$A$199:$A$203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Sheet1!$D$199:$D$203</c:f>
              <c:numCache>
                <c:formatCode>0.0%</c:formatCode>
                <c:ptCount val="5"/>
                <c:pt idx="0">
                  <c:v>5.5555555555555455E-2</c:v>
                </c:pt>
                <c:pt idx="1">
                  <c:v>1.8867924528301886E-2</c:v>
                </c:pt>
                <c:pt idx="2">
                  <c:v>0.93702970297029764</c:v>
                </c:pt>
                <c:pt idx="3">
                  <c:v>0</c:v>
                </c:pt>
                <c:pt idx="4">
                  <c:v>4.1425020712510381E-4</c:v>
                </c:pt>
              </c:numCache>
            </c:numRef>
          </c:val>
        </c:ser>
        <c:dLbls/>
        <c:gapWidth val="25"/>
        <c:overlap val="58"/>
        <c:axId val="74140672"/>
        <c:axId val="74158848"/>
      </c:barChart>
      <c:catAx>
        <c:axId val="74140672"/>
        <c:scaling>
          <c:orientation val="minMax"/>
        </c:scaling>
        <c:axPos val="b"/>
        <c:numFmt formatCode="General" sourceLinked="0"/>
        <c:majorTickMark val="none"/>
        <c:tickLblPos val="nextTo"/>
        <c:crossAx val="74158848"/>
        <c:crosses val="autoZero"/>
        <c:auto val="1"/>
        <c:lblAlgn val="ctr"/>
        <c:lblOffset val="100"/>
      </c:catAx>
      <c:valAx>
        <c:axId val="741588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мян.толгой</a:t>
                </a:r>
                <a:endParaRPr lang="en-US"/>
              </a:p>
            </c:rich>
          </c:tx>
          <c:layout/>
        </c:title>
        <c:numFmt formatCode="0%" sourceLinked="0"/>
        <c:majorTickMark val="none"/>
        <c:tickLblPos val="nextTo"/>
        <c:crossAx val="74140672"/>
        <c:crosses val="autoZero"/>
        <c:crossBetween val="between"/>
      </c:valAx>
      <c:dTable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Өвчнөөр хорогдсон малын тоо, сумдаар</a:t>
            </a:r>
            <a:endParaRPr lang="en-US" sz="1400" dirty="0"/>
          </a:p>
        </c:rich>
      </c:tx>
      <c:layout>
        <c:manualLayout>
          <c:xMode val="edge"/>
          <c:yMode val="edge"/>
          <c:x val="0.15607839020122508"/>
          <c:y val="0.05"/>
        </c:manualLayout>
      </c:layout>
    </c:title>
    <c:plotArea>
      <c:layout>
        <c:manualLayout>
          <c:layoutTarget val="inner"/>
          <c:xMode val="edge"/>
          <c:yMode val="edge"/>
          <c:x val="0.37737042869641363"/>
          <c:y val="0.23083333333333361"/>
          <c:w val="0.56929623797025353"/>
          <c:h val="0.74138888888888965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Sheet1!$A$214:$A$226</c:f>
              <c:strCache>
                <c:ptCount val="13"/>
                <c:pt idx="0">
                  <c:v>Асгат</c:v>
                </c:pt>
                <c:pt idx="1">
                  <c:v>Сүхбаатар</c:v>
                </c:pt>
                <c:pt idx="2">
                  <c:v>Түмэнцогт</c:v>
                </c:pt>
                <c:pt idx="3">
                  <c:v>Мөнххаан</c:v>
                </c:pt>
                <c:pt idx="4">
                  <c:v>Эрдэнэцагаан</c:v>
                </c:pt>
                <c:pt idx="5">
                  <c:v>Баруун-Урт</c:v>
                </c:pt>
                <c:pt idx="6">
                  <c:v>Халзан</c:v>
                </c:pt>
                <c:pt idx="7">
                  <c:v>Уулбаян</c:v>
                </c:pt>
                <c:pt idx="8">
                  <c:v>Онгон</c:v>
                </c:pt>
                <c:pt idx="9">
                  <c:v>Наран</c:v>
                </c:pt>
                <c:pt idx="10">
                  <c:v>Баяндэлгэр</c:v>
                </c:pt>
                <c:pt idx="11">
                  <c:v>Түвшинширээ</c:v>
                </c:pt>
                <c:pt idx="12">
                  <c:v>Дарьганга</c:v>
                </c:pt>
              </c:strCache>
            </c:strRef>
          </c:cat>
          <c:val>
            <c:numRef>
              <c:f>Sheet1!$B$214:$B$226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6</c:v>
                </c:pt>
                <c:pt idx="8">
                  <c:v>189</c:v>
                </c:pt>
                <c:pt idx="9">
                  <c:v>254</c:v>
                </c:pt>
                <c:pt idx="10">
                  <c:v>424</c:v>
                </c:pt>
                <c:pt idx="11">
                  <c:v>729</c:v>
                </c:pt>
                <c:pt idx="12">
                  <c:v>754</c:v>
                </c:pt>
              </c:numCache>
            </c:numRef>
          </c:val>
        </c:ser>
        <c:dLbls>
          <c:showVal val="1"/>
        </c:dLbls>
        <c:gapWidth val="100"/>
        <c:overlap val="-21"/>
        <c:axId val="74180864"/>
        <c:axId val="74182656"/>
      </c:barChart>
      <c:catAx>
        <c:axId val="74180864"/>
        <c:scaling>
          <c:orientation val="minMax"/>
        </c:scaling>
        <c:axPos val="l"/>
        <c:numFmt formatCode="General" sourceLinked="0"/>
        <c:majorTickMark val="none"/>
        <c:tickLblPos val="nextTo"/>
        <c:crossAx val="74182656"/>
        <c:crosses val="autoZero"/>
        <c:auto val="1"/>
        <c:lblAlgn val="ctr"/>
        <c:lblOffset val="100"/>
      </c:catAx>
      <c:valAx>
        <c:axId val="74182656"/>
        <c:scaling>
          <c:orientation val="minMax"/>
        </c:scaling>
        <c:delete val="1"/>
        <c:axPos val="b"/>
        <c:numFmt formatCode="0" sourceLinked="1"/>
        <c:tickLblPos val="none"/>
        <c:crossAx val="7418086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Нийт хорогдлоос өвчнөөр хорогдсон нь</a:t>
            </a:r>
            <a:endParaRPr lang="en-US" sz="1400" dirty="0"/>
          </a:p>
        </c:rich>
      </c:tx>
      <c:layout>
        <c:manualLayout>
          <c:xMode val="edge"/>
          <c:yMode val="edge"/>
          <c:x val="0.10718964780565222"/>
          <c:y val="6.2365591397849529E-2"/>
        </c:manualLayout>
      </c:layout>
    </c:title>
    <c:plotArea>
      <c:layout>
        <c:manualLayout>
          <c:layoutTarget val="inner"/>
          <c:xMode val="edge"/>
          <c:yMode val="edge"/>
          <c:x val="3.7209302325581471E-2"/>
          <c:y val="0.25698924731182798"/>
          <c:w val="0.86356589147286822"/>
          <c:h val="0.71881720430107565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Sheet1!$A$238:$A$250</c:f>
              <c:strCache>
                <c:ptCount val="13"/>
                <c:pt idx="0">
                  <c:v>Асгат</c:v>
                </c:pt>
                <c:pt idx="1">
                  <c:v>Сүхбаатар</c:v>
                </c:pt>
                <c:pt idx="2">
                  <c:v>Мөнххаан</c:v>
                </c:pt>
                <c:pt idx="3">
                  <c:v>Түмэнцогт</c:v>
                </c:pt>
                <c:pt idx="4">
                  <c:v>Баруун-Урт</c:v>
                </c:pt>
                <c:pt idx="5">
                  <c:v>Эрдэнэцагаан</c:v>
                </c:pt>
                <c:pt idx="6">
                  <c:v>Уулбаян</c:v>
                </c:pt>
                <c:pt idx="7">
                  <c:v>Халзан</c:v>
                </c:pt>
                <c:pt idx="8">
                  <c:v>Түвшинширээ</c:v>
                </c:pt>
                <c:pt idx="9">
                  <c:v>Баяндэлгэр</c:v>
                </c:pt>
                <c:pt idx="10">
                  <c:v>Дарьганга</c:v>
                </c:pt>
                <c:pt idx="11">
                  <c:v>Наран</c:v>
                </c:pt>
                <c:pt idx="12">
                  <c:v>Онгон</c:v>
                </c:pt>
              </c:strCache>
            </c:strRef>
          </c:cat>
          <c:val>
            <c:numRef>
              <c:f>Sheet1!$B$238:$B$250</c:f>
              <c:numCache>
                <c:formatCode>0.0%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9.3676814988290821E-4</c:v>
                </c:pt>
                <c:pt idx="3">
                  <c:v>7.4074074074074094E-3</c:v>
                </c:pt>
                <c:pt idx="4">
                  <c:v>1.0489510489510512E-2</c:v>
                </c:pt>
                <c:pt idx="5">
                  <c:v>1.1406844106463901E-2</c:v>
                </c:pt>
                <c:pt idx="6">
                  <c:v>4.2857142857142913E-2</c:v>
                </c:pt>
                <c:pt idx="7">
                  <c:v>4.8076923076923114E-2</c:v>
                </c:pt>
                <c:pt idx="8">
                  <c:v>0.53800738007380078</c:v>
                </c:pt>
                <c:pt idx="9">
                  <c:v>0.54639175257731964</c:v>
                </c:pt>
                <c:pt idx="10">
                  <c:v>0.78378378378378377</c:v>
                </c:pt>
                <c:pt idx="11">
                  <c:v>0.79874213836478125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gapWidth val="100"/>
        <c:overlap val="-21"/>
        <c:axId val="74087808"/>
        <c:axId val="74097792"/>
      </c:barChart>
      <c:catAx>
        <c:axId val="74087808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74097792"/>
        <c:crosses val="autoZero"/>
        <c:auto val="1"/>
        <c:lblAlgn val="ctr"/>
        <c:lblOffset val="100"/>
      </c:catAx>
      <c:valAx>
        <c:axId val="74097792"/>
        <c:scaling>
          <c:orientation val="minMax"/>
        </c:scaling>
        <c:delete val="1"/>
        <c:axPos val="b"/>
        <c:numFmt formatCode="0.0%" sourceLinked="1"/>
        <c:tickLblPos val="none"/>
        <c:crossAx val="7408780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5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9"/>
          <c:y val="2.3148148148148147E-2"/>
        </c:manualLayout>
      </c:layout>
    </c:title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44"/>
          <c:h val="0.50988990959463398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520</c:v>
                </c:pt>
                <c:pt idx="1">
                  <c:v>510</c:v>
                </c:pt>
                <c:pt idx="2">
                  <c:v>529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530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526</c:v>
                </c:pt>
                <c:pt idx="1">
                  <c:v>513</c:v>
                </c:pt>
                <c:pt idx="2">
                  <c:v>530</c:v>
                </c:pt>
              </c:numCache>
            </c:numRef>
          </c:val>
        </c:ser>
        <c:dLbls/>
        <c:gapWidth val="199"/>
        <c:overlap val="-6"/>
        <c:axId val="63165184"/>
        <c:axId val="63166720"/>
      </c:barChart>
      <c:catAx>
        <c:axId val="63165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166720"/>
        <c:crosses val="autoZero"/>
        <c:auto val="1"/>
        <c:lblAlgn val="ctr"/>
        <c:lblOffset val="100"/>
      </c:catAx>
      <c:valAx>
        <c:axId val="631667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63165184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5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88888888888889E-2"/>
          <c:y val="0.18464885071184312"/>
          <c:w val="0.93888888888889144"/>
          <c:h val="0.54380176436278793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10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</c:v>
                </c:pt>
                <c:pt idx="1">
                  <c:v>2013.I-V</c:v>
                </c:pt>
                <c:pt idx="2">
                  <c:v>2014.I-V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/>
        <c:gapWidth val="195"/>
        <c:overlap val="-5"/>
        <c:axId val="66805120"/>
        <c:axId val="66811008"/>
      </c:barChart>
      <c:catAx>
        <c:axId val="66805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811008"/>
        <c:crosses val="autoZero"/>
        <c:auto val="1"/>
        <c:lblAlgn val="ctr"/>
        <c:lblOffset val="100"/>
      </c:catAx>
      <c:valAx>
        <c:axId val="668110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66805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5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78"/>
          <c:y val="5.442176870748295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dPt>
            <c:idx val="1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243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125</c:v>
                </c:pt>
                <c:pt idx="1">
                  <c:v>169</c:v>
                </c:pt>
                <c:pt idx="2">
                  <c:v>295</c:v>
                </c:pt>
                <c:pt idx="3">
                  <c:v>190</c:v>
                </c:pt>
                <c:pt idx="4">
                  <c:v>623</c:v>
                </c:pt>
                <c:pt idx="5">
                  <c:v>334</c:v>
                </c:pt>
                <c:pt idx="6">
                  <c:v>235</c:v>
                </c:pt>
                <c:pt idx="7">
                  <c:v>238</c:v>
                </c:pt>
                <c:pt idx="8">
                  <c:v>303</c:v>
                </c:pt>
                <c:pt idx="9">
                  <c:v>582</c:v>
                </c:pt>
                <c:pt idx="10">
                  <c:v>243</c:v>
                </c:pt>
              </c:numCache>
            </c:numRef>
          </c:val>
        </c:ser>
        <c:dLbls/>
        <c:overlap val="-25"/>
        <c:axId val="63190528"/>
        <c:axId val="63192064"/>
      </c:barChart>
      <c:catAx>
        <c:axId val="631905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192064"/>
        <c:crosses val="autoZero"/>
        <c:auto val="1"/>
        <c:lblAlgn val="ctr"/>
        <c:lblOffset val="100"/>
      </c:catAx>
      <c:valAx>
        <c:axId val="631920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6319052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mn-MN" sz="1100" b="1" dirty="0"/>
              <a:t>Гэмт хэргийн улмаас гэмтсэн, нас барсан хүний тоо, жил бүрийн </a:t>
            </a:r>
            <a:r>
              <a:rPr lang="mn-MN" sz="1100" b="1" dirty="0" smtClean="0"/>
              <a:t>5</a:t>
            </a:r>
            <a:r>
              <a:rPr lang="mn-MN" sz="1100" b="1" baseline="0" dirty="0" smtClean="0"/>
              <a:t> сарын эцсийн </a:t>
            </a:r>
            <a:r>
              <a:rPr lang="mn-MN" sz="1100" b="1" dirty="0" smtClean="0"/>
              <a:t>байдлаар</a:t>
            </a:r>
            <a:endParaRPr lang="mn-MN" sz="1100" b="1" dirty="0"/>
          </a:p>
        </c:rich>
      </c:tx>
      <c:layout>
        <c:manualLayout>
          <c:xMode val="edge"/>
          <c:yMode val="edge"/>
          <c:x val="0.1388888888888889"/>
          <c:y val="4.4776119402985093E-2"/>
        </c:manualLayout>
      </c:layout>
      <c:overlay val="1"/>
    </c:title>
    <c:plotArea>
      <c:layout>
        <c:manualLayout>
          <c:layoutTarget val="inner"/>
          <c:xMode val="edge"/>
          <c:yMode val="edge"/>
          <c:x val="4.7464940668824167E-2"/>
          <c:y val="0.30856443393006655"/>
          <c:w val="0.90507011866235154"/>
          <c:h val="0.4458086461165448"/>
        </c:manualLayout>
      </c:layout>
      <c:barChart>
        <c:barDir val="col"/>
        <c:grouping val="clustered"/>
        <c:ser>
          <c:idx val="0"/>
          <c:order val="0"/>
          <c:tx>
            <c:strRef>
              <c:f>'gemt hereg1'!$G$75</c:f>
              <c:strCache>
                <c:ptCount val="1"/>
                <c:pt idx="0">
                  <c:v>Гэмтсэн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hereg1'!$H$74:$J$74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hereg1'!$H$75:$J$75</c:f>
              <c:numCache>
                <c:formatCode>General</c:formatCode>
                <c:ptCount val="3"/>
                <c:pt idx="0">
                  <c:v>31</c:v>
                </c:pt>
                <c:pt idx="1">
                  <c:v>47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'gemt hereg1'!$G$76</c:f>
              <c:strCache>
                <c:ptCount val="1"/>
                <c:pt idx="0">
                  <c:v>Нас барсан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hereg1'!$H$74:$J$74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hereg1'!$H$76:$J$76</c:f>
              <c:numCache>
                <c:formatCode>General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dLbls>
          <c:showVal val="1"/>
        </c:dLbls>
        <c:gapWidth val="75"/>
        <c:overlap val="-23"/>
        <c:axId val="67090688"/>
        <c:axId val="67100672"/>
      </c:barChart>
      <c:catAx>
        <c:axId val="67090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100672"/>
        <c:crosses val="autoZero"/>
        <c:auto val="1"/>
        <c:lblAlgn val="ctr"/>
        <c:lblOffset val="100"/>
      </c:catAx>
      <c:valAx>
        <c:axId val="67100672"/>
        <c:scaling>
          <c:orientation val="minMax"/>
        </c:scaling>
        <c:delete val="1"/>
        <c:axPos val="l"/>
        <c:numFmt formatCode="General" sourceLinked="1"/>
        <c:tickLblPos val="none"/>
        <c:crossAx val="6709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877284207398604"/>
          <c:y val="0.87810859580052492"/>
          <c:w val="0.48245455429182482"/>
          <c:h val="9.689139603818175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</a:rPr>
              <a:t>Бүртгэгдсэн гэмт хэргийн тоо, </a:t>
            </a:r>
            <a:r>
              <a:rPr lang="mn-MN" sz="1100" baseline="0" dirty="0" smtClean="0">
                <a:solidFill>
                  <a:schemeClr val="tx1"/>
                </a:solidFill>
                <a:latin typeface="Arial" pitchFamily="34" charset="0"/>
              </a:rPr>
              <a:t>жил бүрийн 5 сарын эцсийн 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</a:rPr>
              <a:t>байдлаар</a:t>
            </a:r>
          </a:p>
        </c:rich>
      </c:tx>
      <c:layout>
        <c:manualLayout>
          <c:xMode val="edge"/>
          <c:yMode val="edge"/>
          <c:x val="0.22049078934577623"/>
          <c:y val="4.5436223869656532E-2"/>
        </c:manualLayout>
      </c:layout>
    </c:title>
    <c:plotArea>
      <c:layout>
        <c:manualLayout>
          <c:layoutTarget val="inner"/>
          <c:xMode val="edge"/>
          <c:yMode val="edge"/>
          <c:x val="1.6975308641975394E-2"/>
          <c:y val="0.2176666666666667"/>
          <c:w val="0.98056065908428058"/>
          <c:h val="0.62208871391076115"/>
        </c:manualLayout>
      </c:layout>
      <c:barChart>
        <c:barDir val="col"/>
        <c:grouping val="clustered"/>
        <c:ser>
          <c:idx val="0"/>
          <c:order val="0"/>
          <c:tx>
            <c:strRef>
              <c:f>'gemt hereg1'!$C$111</c:f>
              <c:strCache>
                <c:ptCount val="1"/>
                <c:pt idx="0">
                  <c:v>Гэмт хэргийн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hereg1'!$D$110:$N$110</c:f>
              <c:strCache>
                <c:ptCount val="11"/>
                <c:pt idx="0">
                  <c:v>2004.I-V</c:v>
                </c:pt>
                <c:pt idx="1">
                  <c:v>2005.I-V</c:v>
                </c:pt>
                <c:pt idx="2">
                  <c:v>2006.I-V</c:v>
                </c:pt>
                <c:pt idx="3">
                  <c:v>2007.I-V</c:v>
                </c:pt>
                <c:pt idx="4">
                  <c:v>2008.I-V</c:v>
                </c:pt>
                <c:pt idx="5">
                  <c:v>2009.I-V</c:v>
                </c:pt>
                <c:pt idx="6">
                  <c:v>2010.I-V</c:v>
                </c:pt>
                <c:pt idx="7">
                  <c:v>2011.I-V</c:v>
                </c:pt>
                <c:pt idx="8">
                  <c:v>2012.I-V</c:v>
                </c:pt>
                <c:pt idx="9">
                  <c:v>2013.I-V</c:v>
                </c:pt>
                <c:pt idx="10">
                  <c:v>2014.I-V</c:v>
                </c:pt>
              </c:strCache>
            </c:strRef>
          </c:cat>
          <c:val>
            <c:numRef>
              <c:f>'gemt hereg1'!$D$111:$N$111</c:f>
              <c:numCache>
                <c:formatCode>General</c:formatCode>
                <c:ptCount val="11"/>
                <c:pt idx="0">
                  <c:v>68</c:v>
                </c:pt>
                <c:pt idx="1">
                  <c:v>66</c:v>
                </c:pt>
                <c:pt idx="2">
                  <c:v>67</c:v>
                </c:pt>
                <c:pt idx="3">
                  <c:v>105</c:v>
                </c:pt>
                <c:pt idx="4">
                  <c:v>82</c:v>
                </c:pt>
                <c:pt idx="5">
                  <c:v>89</c:v>
                </c:pt>
                <c:pt idx="6">
                  <c:v>75</c:v>
                </c:pt>
                <c:pt idx="7">
                  <c:v>96</c:v>
                </c:pt>
                <c:pt idx="8">
                  <c:v>98</c:v>
                </c:pt>
                <c:pt idx="9">
                  <c:v>123</c:v>
                </c:pt>
                <c:pt idx="10">
                  <c:v>151</c:v>
                </c:pt>
              </c:numCache>
            </c:numRef>
          </c:val>
        </c:ser>
        <c:dLbls>
          <c:showVal val="1"/>
        </c:dLbls>
        <c:gapWidth val="87"/>
        <c:overlap val="-25"/>
        <c:axId val="67051520"/>
        <c:axId val="67053056"/>
      </c:barChart>
      <c:catAx>
        <c:axId val="67051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en-US"/>
          </a:p>
        </c:txPr>
        <c:crossAx val="67053056"/>
        <c:crosses val="autoZero"/>
        <c:auto val="1"/>
        <c:lblAlgn val="ctr"/>
        <c:lblOffset val="100"/>
      </c:catAx>
      <c:valAx>
        <c:axId val="67053056"/>
        <c:scaling>
          <c:orientation val="minMax"/>
        </c:scaling>
        <c:delete val="1"/>
        <c:axPos val="l"/>
        <c:numFmt formatCode="General" sourceLinked="1"/>
        <c:tickLblPos val="none"/>
        <c:crossAx val="6705152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mn-MN" sz="1100" b="1" dirty="0"/>
              <a:t>Гэмт хэргийн улмаас учирсан хохирлын хэмжээ 5 сарын</a:t>
            </a:r>
            <a:r>
              <a:rPr lang="mn-MN" sz="1100" b="1" baseline="0" dirty="0"/>
              <a:t> байдлаар, сая төг.</a:t>
            </a:r>
            <a:endParaRPr lang="mn-MN" sz="1100" b="1" dirty="0"/>
          </a:p>
        </c:rich>
      </c:tx>
      <c:layout>
        <c:manualLayout>
          <c:xMode val="edge"/>
          <c:yMode val="edge"/>
          <c:x val="0.15337423312883441"/>
          <c:y val="4.2016806722689079E-2"/>
        </c:manualLayout>
      </c:layout>
      <c:overlay val="1"/>
    </c:title>
    <c:plotArea>
      <c:layout>
        <c:manualLayout>
          <c:layoutTarget val="inner"/>
          <c:xMode val="edge"/>
          <c:yMode val="edge"/>
          <c:x val="8.6413648293963211E-2"/>
          <c:y val="0.30263579635327048"/>
          <c:w val="0.87043635170603273"/>
          <c:h val="0.45982741365962626"/>
        </c:manualLayout>
      </c:layout>
      <c:barChart>
        <c:barDir val="col"/>
        <c:grouping val="clustered"/>
        <c:ser>
          <c:idx val="0"/>
          <c:order val="0"/>
          <c:tx>
            <c:strRef>
              <c:f>'gemt hereg1'!$G$97</c:f>
              <c:strCache>
                <c:ptCount val="1"/>
                <c:pt idx="0">
                  <c:v>Нийт хохирол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hereg1'!$H$96:$J$96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hereg1'!$H$97:$J$97</c:f>
              <c:numCache>
                <c:formatCode>General</c:formatCode>
                <c:ptCount val="3"/>
                <c:pt idx="0">
                  <c:v>147.19999999999999</c:v>
                </c:pt>
                <c:pt idx="1">
                  <c:v>343.7</c:v>
                </c:pt>
                <c:pt idx="2">
                  <c:v>178.3</c:v>
                </c:pt>
              </c:numCache>
            </c:numRef>
          </c:val>
        </c:ser>
        <c:ser>
          <c:idx val="1"/>
          <c:order val="1"/>
          <c:tx>
            <c:strRef>
              <c:f>'gemt hereg1'!$G$98</c:f>
              <c:strCache>
                <c:ptCount val="1"/>
                <c:pt idx="0">
                  <c:v>Нөхөн төлүүлсэн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hereg1'!$H$96:$J$96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hereg1'!$H$98:$J$98</c:f>
              <c:numCache>
                <c:formatCode>General</c:formatCode>
                <c:ptCount val="3"/>
                <c:pt idx="0">
                  <c:v>76.8</c:v>
                </c:pt>
                <c:pt idx="1">
                  <c:v>83</c:v>
                </c:pt>
                <c:pt idx="2" formatCode="0.0">
                  <c:v>66.599999999999994</c:v>
                </c:pt>
              </c:numCache>
            </c:numRef>
          </c:val>
        </c:ser>
        <c:dLbls>
          <c:showVal val="1"/>
        </c:dLbls>
        <c:gapWidth val="75"/>
        <c:overlap val="-23"/>
        <c:axId val="67184896"/>
        <c:axId val="67022848"/>
      </c:barChart>
      <c:catAx>
        <c:axId val="671848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022848"/>
        <c:crosses val="autoZero"/>
        <c:auto val="1"/>
        <c:lblAlgn val="ctr"/>
        <c:lblOffset val="100"/>
      </c:catAx>
      <c:valAx>
        <c:axId val="67022848"/>
        <c:scaling>
          <c:orientation val="minMax"/>
        </c:scaling>
        <c:delete val="1"/>
        <c:axPos val="l"/>
        <c:numFmt formatCode="General" sourceLinked="1"/>
        <c:tickLblPos val="none"/>
        <c:crossAx val="6718489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09980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152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chart" Target="../charts/chart23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chart" Target="../charts/chart21.xml"/><Relationship Id="rId5" Type="http://schemas.openxmlformats.org/officeDocument/2006/relationships/image" Target="../media/image11.jpeg"/><Relationship Id="rId10" Type="http://schemas.openxmlformats.org/officeDocument/2006/relationships/chart" Target="../charts/chart20.xm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/>
        </p:nvGraphicFramePr>
        <p:xfrm>
          <a:off x="609600" y="1219200"/>
          <a:ext cx="381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43400" y="1371600"/>
          <a:ext cx="421005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8862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/>
          <p:nvPr/>
        </p:nvGraphicFramePr>
        <p:xfrm>
          <a:off x="609600" y="1219200"/>
          <a:ext cx="281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276600" y="1143000"/>
          <a:ext cx="1600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495800" y="11430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648200" y="4038600"/>
          <a:ext cx="4343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400972813"/>
              </p:ext>
            </p:extLst>
          </p:nvPr>
        </p:nvGraphicFramePr>
        <p:xfrm>
          <a:off x="762000" y="10668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762000" y="3657600"/>
          <a:ext cx="3810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495800" y="990600"/>
          <a:ext cx="28575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7096125" y="838200"/>
          <a:ext cx="20478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13 345.5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12 406.5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12 125.2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10 464.9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8 627.2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8 757.5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157.7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194.5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2 722.9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3 584.7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3 155.6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438400" y="36576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54539.7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44335.0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69 298.7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156.3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51747.1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40573.0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64 115.4</a:t>
                      </a: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605.3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2366.2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3156.7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4 468.1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145.3</a:t>
                      </a: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эцсийн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дугаар 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5029200" y="14478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85801" y="1447800"/>
          <a:ext cx="4267200" cy="26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85800" y="4419600"/>
          <a:ext cx="8229600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762000" y="11430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876800" y="11430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914400" y="4267200"/>
          <a:ext cx="792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838200" y="11430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762000" y="4495800"/>
          <a:ext cx="8229600" cy="16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029200" y="1219200"/>
          <a:ext cx="3810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609600" y="1066800"/>
          <a:ext cx="3695700" cy="429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105400" y="1295400"/>
          <a:ext cx="2838450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953000" y="2667000"/>
          <a:ext cx="32194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219200" y="990600"/>
          <a:ext cx="7467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95400" y="4038600"/>
          <a:ext cx="7315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106862"/>
              </p:ext>
            </p:extLst>
          </p:nvPr>
        </p:nvGraphicFramePr>
        <p:xfrm>
          <a:off x="914400" y="990596"/>
          <a:ext cx="7848599" cy="3201365"/>
        </p:xfrm>
        <a:graphic>
          <a:graphicData uri="http://schemas.openxmlformats.org/drawingml/2006/table">
            <a:tbl>
              <a:tblPr/>
              <a:tblGrid>
                <a:gridCol w="1178975"/>
                <a:gridCol w="1111604"/>
                <a:gridCol w="1111604"/>
                <a:gridCol w="1111604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ÇÝÝË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, ÕÀÄÃÀËÀÌÆÈÉÍ ¯ËÄÝÃÄÝË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2013.I-V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2014.I-V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2013.I-V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2014.I-V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36 622.6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50 036.3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15 431.2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17 266.8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3 079.6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3 718.6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3 680.1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3 995.9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2 339.7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5 393.2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738.2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1 197.7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13 305.4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21 195.5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10 668.1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11 151.2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46.9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55 347.3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80 352.1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30 517.6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33 658.5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838200" y="4419600"/>
          <a:ext cx="3962399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953000" y="4419600"/>
          <a:ext cx="3733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2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Chart 24"/>
          <p:cNvGraphicFramePr/>
          <p:nvPr/>
        </p:nvGraphicFramePr>
        <p:xfrm>
          <a:off x="1219200" y="990600"/>
          <a:ext cx="723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1219201" y="3810000"/>
          <a:ext cx="7239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648200" y="1752600"/>
          <a:ext cx="4343400" cy="18287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893.3</a:t>
                      </a: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Тэмээ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Адуу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42.2</a:t>
                      </a: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Үхэр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46.6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>
                          <a:latin typeface="Arial" pitchFamily="34" charset="0"/>
                          <a:cs typeface="Arial" pitchFamily="34" charset="0"/>
                        </a:rPr>
                        <a:t>    Хонь </a:t>
                      </a:r>
                      <a:endParaRPr lang="mn-MN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467.4</a:t>
                      </a:r>
                    </a:p>
                  </a:txBody>
                  <a:tcPr marL="9525" marR="9525" marT="9525" marB="0" anchor="ctr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itchFamily="34" charset="0"/>
                          <a:cs typeface="Arial" pitchFamily="34" charset="0"/>
                        </a:rPr>
                        <a:t>   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251.5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267.1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314.8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335.8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54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0"/>
            <a:ext cx="1253404" cy="106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2860">
            <a:off x="5504722" y="5344994"/>
            <a:ext cx="1149681" cy="109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10200"/>
            <a:ext cx="1194955" cy="101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599236" y="5421126"/>
            <a:ext cx="1133389" cy="974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hart 20"/>
          <p:cNvGraphicFramePr/>
          <p:nvPr/>
        </p:nvGraphicFramePr>
        <p:xfrm>
          <a:off x="609600" y="1066800"/>
          <a:ext cx="3886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334000"/>
            <a:ext cx="1143000" cy="103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Chart 21"/>
          <p:cNvGraphicFramePr/>
          <p:nvPr/>
        </p:nvGraphicFramePr>
        <p:xfrm>
          <a:off x="3048000" y="4038600"/>
          <a:ext cx="1752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191000" y="4038600"/>
          <a:ext cx="1752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5181600" y="4038600"/>
          <a:ext cx="1752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6172200" y="4038600"/>
          <a:ext cx="1752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7162800" y="4038600"/>
          <a:ext cx="1752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114800" y="38100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 явц</a:t>
            </a:r>
            <a:endParaRPr lang="en-US" alt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745</Words>
  <Application>Microsoft Office PowerPoint</Application>
  <PresentationFormat>On-screen Show (4:3)</PresentationFormat>
  <Paragraphs>295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Altantsetseg_Ts</cp:lastModifiedBy>
  <cp:revision>69</cp:revision>
  <dcterms:created xsi:type="dcterms:W3CDTF">2006-08-16T00:00:00Z</dcterms:created>
  <dcterms:modified xsi:type="dcterms:W3CDTF">2015-06-10T03:00:05Z</dcterms:modified>
</cp:coreProperties>
</file>